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69" d="100"/>
          <a:sy n="69" d="100"/>
        </p:scale>
        <p:origin x="8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11/12/2023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11/12/2023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11/12/2023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L’Approche Par Compétences</a:t>
            </a:r>
            <a:endParaRPr lang="fr-FR" dirty="0"/>
          </a:p>
        </p:txBody>
      </p:sp>
      <p:sp>
        <p:nvSpPr>
          <p:cNvPr id="3" name="Sous-titre 2"/>
          <p:cNvSpPr>
            <a:spLocks noGrp="1"/>
          </p:cNvSpPr>
          <p:nvPr>
            <p:ph type="subTitle" idx="1"/>
          </p:nvPr>
        </p:nvSpPr>
        <p:spPr/>
        <p:txBody>
          <a:bodyPr/>
          <a:lstStyle/>
          <a:p>
            <a:r>
              <a:rPr lang="fr-FR" dirty="0" smtClean="0"/>
              <a:t>Réalisé par Pr, MOHAMED ELATLASSI</a:t>
            </a:r>
          </a:p>
          <a:p>
            <a:r>
              <a:rPr lang="fr-FR" dirty="0" smtClean="0"/>
              <a:t>Ecole Normale Supérieure de Casablanca</a:t>
            </a:r>
            <a:endParaRPr lang="fr-FR" dirty="0"/>
          </a:p>
        </p:txBody>
      </p:sp>
    </p:spTree>
    <p:extLst>
      <p:ext uri="{BB962C8B-B14F-4D97-AF65-F5344CB8AC3E}">
        <p14:creationId xmlns:p14="http://schemas.microsoft.com/office/powerpoint/2010/main" val="1233296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Qu’est-ce qu’une compétence ?</a:t>
            </a:r>
          </a:p>
        </p:txBody>
      </p:sp>
      <p:sp>
        <p:nvSpPr>
          <p:cNvPr id="3" name="Espace réservé du contenu 2"/>
          <p:cNvSpPr>
            <a:spLocks noGrp="1"/>
          </p:cNvSpPr>
          <p:nvPr>
            <p:ph idx="1"/>
          </p:nvPr>
        </p:nvSpPr>
        <p:spPr/>
        <p:txBody>
          <a:bodyPr/>
          <a:lstStyle/>
          <a:p>
            <a:pPr marL="0" indent="0" algn="just">
              <a:buNone/>
            </a:pPr>
            <a:r>
              <a:rPr lang="fr-FR" dirty="0"/>
              <a:t>La notion de compétence n’appartient pas d’abord au monde de l’école, mais au monde des organisations, du travail, des interactions sociales. Elle ne devient une notion pédagogique qu’à </a:t>
            </a:r>
            <a:r>
              <a:rPr lang="fr-FR" dirty="0" smtClean="0"/>
              <a:t>partir </a:t>
            </a:r>
            <a:r>
              <a:rPr lang="fr-FR" dirty="0"/>
              <a:t>du moment </a:t>
            </a:r>
            <a:r>
              <a:rPr lang="fr-FR" dirty="0" smtClean="0"/>
              <a:t>où </a:t>
            </a:r>
            <a:r>
              <a:rPr lang="fr-FR" dirty="0"/>
              <a:t>nous voulons </a:t>
            </a:r>
            <a:r>
              <a:rPr lang="fr-FR" dirty="0" smtClean="0"/>
              <a:t>l’intégrer dans </a:t>
            </a:r>
            <a:r>
              <a:rPr lang="fr-FR" dirty="0"/>
              <a:t>des situations de type didactique. C’est une notion qui est </a:t>
            </a:r>
            <a:r>
              <a:rPr lang="fr-FR" b="1" dirty="0"/>
              <a:t>loin d’être claire et distincte</a:t>
            </a:r>
            <a:r>
              <a:rPr lang="fr-FR" dirty="0"/>
              <a:t>. De nombreux chercheurs s’y sont vivement intéressés, visant à la caractériser de manière effective afin d’examiner de quelle manière elle peut structurer les programmes de formation, initiale ou professionnelle.</a:t>
            </a:r>
          </a:p>
        </p:txBody>
      </p:sp>
    </p:spTree>
    <p:extLst>
      <p:ext uri="{BB962C8B-B14F-4D97-AF65-F5344CB8AC3E}">
        <p14:creationId xmlns:p14="http://schemas.microsoft.com/office/powerpoint/2010/main" val="1638335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Qu’est-ce qu’une compétence ?</a:t>
            </a:r>
          </a:p>
        </p:txBody>
      </p:sp>
      <p:sp>
        <p:nvSpPr>
          <p:cNvPr id="3" name="Espace réservé du contenu 2"/>
          <p:cNvSpPr>
            <a:spLocks noGrp="1"/>
          </p:cNvSpPr>
          <p:nvPr>
            <p:ph idx="1"/>
          </p:nvPr>
        </p:nvSpPr>
        <p:spPr/>
        <p:txBody>
          <a:bodyPr/>
          <a:lstStyle/>
          <a:p>
            <a:pPr marL="0" indent="0" algn="just">
              <a:buNone/>
            </a:pPr>
            <a:r>
              <a:rPr lang="fr-FR" dirty="0"/>
              <a:t>En 1989, Philippe </a:t>
            </a:r>
            <a:r>
              <a:rPr lang="fr-FR" dirty="0" err="1" smtClean="0"/>
              <a:t>Meirieu</a:t>
            </a:r>
            <a:r>
              <a:rPr lang="fr-FR" dirty="0" smtClean="0"/>
              <a:t> </a:t>
            </a:r>
            <a:r>
              <a:rPr lang="fr-FR" dirty="0"/>
              <a:t>définissait déjà la compétence comme un « savoir identifié mettant en jeu une ou des capacités dans un champ notionnel ou disciplinaire déterminé. Plus </a:t>
            </a:r>
            <a:r>
              <a:rPr lang="fr-FR" dirty="0" smtClean="0"/>
              <a:t>précisément</a:t>
            </a:r>
            <a:r>
              <a:rPr lang="fr-FR" dirty="0"/>
              <a:t>, on peut nommer compétence la </a:t>
            </a:r>
            <a:r>
              <a:rPr lang="fr-FR" dirty="0" smtClean="0"/>
              <a:t>capacité </a:t>
            </a:r>
            <a:r>
              <a:rPr lang="fr-FR" dirty="0"/>
              <a:t>d’associer une classe de problèmes </a:t>
            </a:r>
            <a:r>
              <a:rPr lang="fr-FR" dirty="0" smtClean="0"/>
              <a:t>précisément </a:t>
            </a:r>
            <a:r>
              <a:rPr lang="fr-FR" dirty="0"/>
              <a:t>identifiée avec un programme de traitement déterminé».</a:t>
            </a:r>
          </a:p>
        </p:txBody>
      </p:sp>
    </p:spTree>
    <p:extLst>
      <p:ext uri="{BB962C8B-B14F-4D97-AF65-F5344CB8AC3E}">
        <p14:creationId xmlns:p14="http://schemas.microsoft.com/office/powerpoint/2010/main" val="3749042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Qu’est-ce qu’une compétence ?</a:t>
            </a:r>
          </a:p>
        </p:txBody>
      </p:sp>
      <p:sp>
        <p:nvSpPr>
          <p:cNvPr id="3" name="Espace réservé du contenu 2"/>
          <p:cNvSpPr>
            <a:spLocks noGrp="1"/>
          </p:cNvSpPr>
          <p:nvPr>
            <p:ph idx="1"/>
          </p:nvPr>
        </p:nvSpPr>
        <p:spPr/>
        <p:txBody>
          <a:bodyPr/>
          <a:lstStyle/>
          <a:p>
            <a:pPr marL="0" indent="0" algn="just">
              <a:buNone/>
            </a:pPr>
            <a:r>
              <a:rPr lang="fr-FR" dirty="0"/>
              <a:t>Pour le sociologue Philippe </a:t>
            </a:r>
            <a:r>
              <a:rPr lang="fr-FR" dirty="0" smtClean="0"/>
              <a:t>Perrenoud « </a:t>
            </a:r>
            <a:r>
              <a:rPr lang="fr-FR" dirty="0"/>
              <a:t>une compétence est une capacité d’action efficace face à une famille de situations qu’on arrive à maîtriser parce qu’on </a:t>
            </a:r>
            <a:r>
              <a:rPr lang="fr-FR" dirty="0" smtClean="0"/>
              <a:t>dispose </a:t>
            </a:r>
            <a:r>
              <a:rPr lang="fr-FR" dirty="0"/>
              <a:t>à la fois des connaissances nécessaires et de la capacité de les mobiliser à bon escient, en temps opportun, pour identifier et résoudre de vrais problèmes</a:t>
            </a:r>
            <a:r>
              <a:rPr lang="fr-FR" dirty="0" smtClean="0"/>
              <a:t>».</a:t>
            </a:r>
          </a:p>
          <a:p>
            <a:pPr marL="0" indent="0" algn="just">
              <a:buNone/>
            </a:pPr>
            <a:r>
              <a:rPr lang="fr-FR" dirty="0"/>
              <a:t>Perrenoud précise sa conception : «une compétence permet de faire face à une situation complexe, de construire une réponse adaptée sans la puiser dans un répertoire de réponses </a:t>
            </a:r>
            <a:r>
              <a:rPr lang="fr-FR" dirty="0" err="1" smtClean="0"/>
              <a:t>pré-programmées</a:t>
            </a:r>
            <a:r>
              <a:rPr lang="fr-FR" dirty="0" smtClean="0"/>
              <a:t> </a:t>
            </a:r>
            <a:r>
              <a:rPr lang="fr-FR" dirty="0"/>
              <a:t>».</a:t>
            </a:r>
          </a:p>
        </p:txBody>
      </p:sp>
    </p:spTree>
    <p:extLst>
      <p:ext uri="{BB962C8B-B14F-4D97-AF65-F5344CB8AC3E}">
        <p14:creationId xmlns:p14="http://schemas.microsoft.com/office/powerpoint/2010/main" val="2646391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Qu’est-ce qu’une compétence ?</a:t>
            </a:r>
          </a:p>
        </p:txBody>
      </p:sp>
      <p:sp>
        <p:nvSpPr>
          <p:cNvPr id="3" name="Espace réservé du contenu 2"/>
          <p:cNvSpPr>
            <a:spLocks noGrp="1"/>
          </p:cNvSpPr>
          <p:nvPr>
            <p:ph idx="1"/>
          </p:nvPr>
        </p:nvSpPr>
        <p:spPr/>
        <p:txBody>
          <a:bodyPr/>
          <a:lstStyle/>
          <a:p>
            <a:pPr marL="0" indent="0" algn="just">
              <a:buNone/>
            </a:pPr>
            <a:r>
              <a:rPr lang="fr-FR" dirty="0"/>
              <a:t>Guy Le </a:t>
            </a:r>
            <a:r>
              <a:rPr lang="fr-FR" dirty="0" err="1"/>
              <a:t>Boterf</a:t>
            </a:r>
            <a:r>
              <a:rPr lang="fr-FR" dirty="0"/>
              <a:t> </a:t>
            </a:r>
            <a:r>
              <a:rPr lang="fr-FR" dirty="0" smtClean="0"/>
              <a:t>, </a:t>
            </a:r>
            <a:r>
              <a:rPr lang="fr-FR" dirty="0"/>
              <a:t>spécialiste du développe- ment de compétences dans le monde du </a:t>
            </a:r>
            <a:r>
              <a:rPr lang="fr-FR" dirty="0" smtClean="0"/>
              <a:t>management </a:t>
            </a:r>
            <a:r>
              <a:rPr lang="fr-FR" dirty="0"/>
              <a:t>et de l’entreprise, considère dès 1948 que « la compétence ne réside pas dans les </a:t>
            </a:r>
            <a:r>
              <a:rPr lang="fr-FR" dirty="0" smtClean="0"/>
              <a:t>ressources </a:t>
            </a:r>
            <a:r>
              <a:rPr lang="fr-FR" dirty="0"/>
              <a:t>(connaissances, capacités…) à </a:t>
            </a:r>
            <a:r>
              <a:rPr lang="fr-FR" dirty="0" smtClean="0"/>
              <a:t>mobiliser</a:t>
            </a:r>
            <a:r>
              <a:rPr lang="fr-FR" dirty="0"/>
              <a:t>, mais dans la mobilisation même de ces </a:t>
            </a:r>
            <a:r>
              <a:rPr lang="fr-FR" dirty="0" smtClean="0"/>
              <a:t>ressources</a:t>
            </a:r>
            <a:r>
              <a:rPr lang="fr-FR" dirty="0"/>
              <a:t>. La compétence est de l’ordre du savoir-mobiliser ».</a:t>
            </a:r>
          </a:p>
        </p:txBody>
      </p:sp>
    </p:spTree>
    <p:extLst>
      <p:ext uri="{BB962C8B-B14F-4D97-AF65-F5344CB8AC3E}">
        <p14:creationId xmlns:p14="http://schemas.microsoft.com/office/powerpoint/2010/main" val="2603450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Qu’est-ce qu’une compétence ?</a:t>
            </a:r>
          </a:p>
        </p:txBody>
      </p:sp>
      <p:sp>
        <p:nvSpPr>
          <p:cNvPr id="3" name="Espace réservé du contenu 2"/>
          <p:cNvSpPr>
            <a:spLocks noGrp="1"/>
          </p:cNvSpPr>
          <p:nvPr>
            <p:ph idx="1"/>
          </p:nvPr>
        </p:nvSpPr>
        <p:spPr/>
        <p:txBody>
          <a:bodyPr>
            <a:normAutofit fontScale="92500"/>
          </a:bodyPr>
          <a:lstStyle/>
          <a:p>
            <a:pPr marL="0" indent="0" algn="just">
              <a:buNone/>
            </a:pPr>
            <a:r>
              <a:rPr lang="fr-FR" dirty="0"/>
              <a:t>Jacques </a:t>
            </a:r>
            <a:r>
              <a:rPr lang="fr-FR" dirty="0" smtClean="0"/>
              <a:t>Tardif, </a:t>
            </a:r>
            <a:r>
              <a:rPr lang="fr-FR" dirty="0"/>
              <a:t>professeur au </a:t>
            </a:r>
            <a:r>
              <a:rPr lang="fr-FR" dirty="0" smtClean="0"/>
              <a:t>département </a:t>
            </a:r>
            <a:r>
              <a:rPr lang="fr-FR" dirty="0"/>
              <a:t>de pédagogie de l’université de Sherbrooke (Canada) considérait, dans la conférence du 27 Avril 2006, qu’ « une compétence est un savoir–agir complexe </a:t>
            </a:r>
            <a:r>
              <a:rPr lang="fr-FR" dirty="0" smtClean="0"/>
              <a:t>prenant </a:t>
            </a:r>
            <a:r>
              <a:rPr lang="fr-FR" dirty="0"/>
              <a:t>appui sur la mobilisation et la </a:t>
            </a:r>
            <a:r>
              <a:rPr lang="fr-FR" dirty="0" smtClean="0"/>
              <a:t>combinaison </a:t>
            </a:r>
            <a:r>
              <a:rPr lang="fr-FR" dirty="0"/>
              <a:t>efficaces d’une variété de ressources internes et externes à l’intérieur d’une famille de </a:t>
            </a:r>
            <a:r>
              <a:rPr lang="fr-FR" dirty="0" smtClean="0"/>
              <a:t>situations».</a:t>
            </a:r>
          </a:p>
          <a:p>
            <a:pPr marL="0" indent="0" algn="just">
              <a:buNone/>
            </a:pPr>
            <a:r>
              <a:rPr lang="fr-FR" dirty="0"/>
              <a:t>La notion de ressources se réfère non </a:t>
            </a:r>
            <a:r>
              <a:rPr lang="fr-FR" dirty="0" smtClean="0"/>
              <a:t>seulement </a:t>
            </a:r>
            <a:r>
              <a:rPr lang="fr-FR" dirty="0"/>
              <a:t>à l’ensemble des acquis scolaires de l’élève, mais aussi à ses expériences, à ses habiletés, à ses intérêts, etc. A cela, que l’on </a:t>
            </a:r>
            <a:r>
              <a:rPr lang="fr-FR" dirty="0" smtClean="0"/>
              <a:t>pourrait </a:t>
            </a:r>
            <a:r>
              <a:rPr lang="fr-FR" dirty="0"/>
              <a:t>qualifier de ressources internes ou </a:t>
            </a:r>
            <a:r>
              <a:rPr lang="fr-FR" dirty="0" smtClean="0"/>
              <a:t>personnelles</a:t>
            </a:r>
            <a:r>
              <a:rPr lang="fr-FR" dirty="0"/>
              <a:t>, s’ajoutent une multitude de ressources externes auxquelles l’élève peut faire appel, tels ses pairs, son professeur, les sources </a:t>
            </a:r>
            <a:r>
              <a:rPr lang="fr-FR" dirty="0" smtClean="0"/>
              <a:t>documentaires</a:t>
            </a:r>
            <a:r>
              <a:rPr lang="fr-FR" dirty="0"/>
              <a:t>, etc.</a:t>
            </a:r>
          </a:p>
        </p:txBody>
      </p:sp>
    </p:spTree>
    <p:extLst>
      <p:ext uri="{BB962C8B-B14F-4D97-AF65-F5344CB8AC3E}">
        <p14:creationId xmlns:p14="http://schemas.microsoft.com/office/powerpoint/2010/main" val="300488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Qu’est-ce qu’une compétence ?</a:t>
            </a:r>
          </a:p>
        </p:txBody>
      </p:sp>
      <p:sp>
        <p:nvSpPr>
          <p:cNvPr id="3" name="Espace réservé du contenu 2"/>
          <p:cNvSpPr>
            <a:spLocks noGrp="1"/>
          </p:cNvSpPr>
          <p:nvPr>
            <p:ph idx="1"/>
          </p:nvPr>
        </p:nvSpPr>
        <p:spPr/>
        <p:txBody>
          <a:bodyPr>
            <a:normAutofit fontScale="92500" lnSpcReduction="10000"/>
          </a:bodyPr>
          <a:lstStyle/>
          <a:p>
            <a:pPr marL="0" indent="0" algn="just">
              <a:buNone/>
            </a:pPr>
            <a:r>
              <a:rPr lang="fr-FR" dirty="0"/>
              <a:t>Les idées de mobilisation et d’utilisation </a:t>
            </a:r>
            <a:r>
              <a:rPr lang="fr-FR" dirty="0" smtClean="0"/>
              <a:t>efficaces </a:t>
            </a:r>
            <a:r>
              <a:rPr lang="fr-FR" dirty="0"/>
              <a:t>suggèrent que le savoir-agir propre à la compétence dépasse le niveau du réflexe ou de l’automatisme. Ce savoir-agir suppose, dans la poursuite d’un objectif un réel défi pour l’élève, c’est-à-dire des situations qui entraînent une remise en question de ses connaissances et de ses représentations personnelles</a:t>
            </a:r>
            <a:r>
              <a:rPr lang="fr-FR" dirty="0" smtClean="0"/>
              <a:t>.</a:t>
            </a:r>
          </a:p>
          <a:p>
            <a:pPr marL="0" indent="0" algn="just">
              <a:buNone/>
            </a:pPr>
            <a:r>
              <a:rPr lang="fr-FR" dirty="0"/>
              <a:t>De plus, Marc Romainville </a:t>
            </a:r>
            <a:r>
              <a:rPr lang="fr-FR" dirty="0" smtClean="0"/>
              <a:t>, </a:t>
            </a:r>
            <a:r>
              <a:rPr lang="fr-FR" dirty="0"/>
              <a:t>professeur au département Education et Technologie de </a:t>
            </a:r>
            <a:r>
              <a:rPr lang="fr-FR" dirty="0" smtClean="0"/>
              <a:t>l’université </a:t>
            </a:r>
            <a:r>
              <a:rPr lang="fr-FR" dirty="0"/>
              <a:t>de Namur (Belgique) estime, lui, qu’ « une compétence est un ensemble intégré et fonctionnel de savoirs, savoir-faire, savoir-être et </a:t>
            </a:r>
            <a:r>
              <a:rPr lang="fr-FR" dirty="0" smtClean="0"/>
              <a:t>savoir-devenir</a:t>
            </a:r>
            <a:r>
              <a:rPr lang="fr-FR" dirty="0"/>
              <a:t>, qui permettront, face à une catégorie de </a:t>
            </a:r>
            <a:r>
              <a:rPr lang="fr-FR" dirty="0" smtClean="0"/>
              <a:t>situations</a:t>
            </a:r>
            <a:r>
              <a:rPr lang="fr-FR" dirty="0"/>
              <a:t>, de s’adapter, de résoudre des problèmes et de réaliser des projets ».</a:t>
            </a:r>
          </a:p>
        </p:txBody>
      </p:sp>
    </p:spTree>
    <p:extLst>
      <p:ext uri="{BB962C8B-B14F-4D97-AF65-F5344CB8AC3E}">
        <p14:creationId xmlns:p14="http://schemas.microsoft.com/office/powerpoint/2010/main" val="1665928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Qu’est-ce qu’une compétence ?</a:t>
            </a:r>
          </a:p>
        </p:txBody>
      </p:sp>
      <p:sp>
        <p:nvSpPr>
          <p:cNvPr id="3" name="Espace réservé du contenu 2"/>
          <p:cNvSpPr>
            <a:spLocks noGrp="1"/>
          </p:cNvSpPr>
          <p:nvPr>
            <p:ph idx="1"/>
          </p:nvPr>
        </p:nvSpPr>
        <p:spPr/>
        <p:txBody>
          <a:bodyPr>
            <a:normAutofit/>
          </a:bodyPr>
          <a:lstStyle/>
          <a:p>
            <a:pPr marL="0" indent="0" algn="just">
              <a:buNone/>
            </a:pPr>
            <a:r>
              <a:rPr lang="fr-FR" dirty="0"/>
              <a:t>Les définitions ci-dessus ne sont qu’un témoignage restreint de l’abondante </a:t>
            </a:r>
            <a:r>
              <a:rPr lang="fr-FR" dirty="0" smtClean="0"/>
              <a:t>littérature </a:t>
            </a:r>
            <a:r>
              <a:rPr lang="fr-FR" dirty="0"/>
              <a:t>centrée ces dernières années sur l’approche par compétences de la formation scolaire ou </a:t>
            </a:r>
            <a:r>
              <a:rPr lang="fr-FR" dirty="0" smtClean="0"/>
              <a:t>professionnelle</a:t>
            </a:r>
            <a:r>
              <a:rPr lang="fr-FR" dirty="0"/>
              <a:t>. Elles montrent la complexité de la notion, la difficulté de la cerner, et </a:t>
            </a:r>
            <a:r>
              <a:rPr lang="fr-FR" dirty="0" smtClean="0"/>
              <a:t>quelque fois </a:t>
            </a:r>
            <a:r>
              <a:rPr lang="fr-FR" dirty="0"/>
              <a:t>même l’ambiguïté des termes utilisés.</a:t>
            </a:r>
          </a:p>
        </p:txBody>
      </p:sp>
    </p:spTree>
    <p:extLst>
      <p:ext uri="{BB962C8B-B14F-4D97-AF65-F5344CB8AC3E}">
        <p14:creationId xmlns:p14="http://schemas.microsoft.com/office/powerpoint/2010/main" val="2514012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Origines et fondements théoriques</a:t>
            </a:r>
          </a:p>
        </p:txBody>
      </p:sp>
      <p:sp>
        <p:nvSpPr>
          <p:cNvPr id="3" name="Espace réservé du contenu 2"/>
          <p:cNvSpPr>
            <a:spLocks noGrp="1"/>
          </p:cNvSpPr>
          <p:nvPr>
            <p:ph idx="1"/>
          </p:nvPr>
        </p:nvSpPr>
        <p:spPr/>
        <p:txBody>
          <a:bodyPr>
            <a:normAutofit/>
          </a:bodyPr>
          <a:lstStyle/>
          <a:p>
            <a:pPr marL="0" indent="0" algn="just">
              <a:buNone/>
            </a:pPr>
            <a:r>
              <a:rPr lang="fr-FR" dirty="0"/>
              <a:t>L’approche par compétences s’est imposée dans le monde de l’éducation d’abord aux Etats- Unis, en Australie et ensuite en Europe. Le Royaume-Uni, la Suisse et la Belgique ont été parmi les premiers pays à vouloir repenser leurs systèmes éducatifs selon cette approche</a:t>
            </a:r>
            <a:r>
              <a:rPr lang="fr-FR" dirty="0" smtClean="0"/>
              <a:t>.</a:t>
            </a:r>
            <a:endParaRPr lang="fr-FR" dirty="0"/>
          </a:p>
          <a:p>
            <a:pPr marL="0" indent="0" algn="just">
              <a:buNone/>
            </a:pPr>
            <a:r>
              <a:rPr lang="fr-FR" dirty="0"/>
              <a:t>Le domaine de l’éducation a établi des liens très étroits avec le constructivisme et plus encore avec le </a:t>
            </a:r>
            <a:r>
              <a:rPr lang="fr-FR" dirty="0" smtClean="0"/>
              <a:t>socioconstructivisme. </a:t>
            </a:r>
            <a:r>
              <a:rPr lang="fr-FR" dirty="0"/>
              <a:t>Il y a eu une tentative d’établir un lien entre une école centrée sur les comportements observables et une école fondée sur le développement </a:t>
            </a:r>
            <a:r>
              <a:rPr lang="fr-FR" dirty="0" smtClean="0"/>
              <a:t>cognitif </a:t>
            </a:r>
            <a:r>
              <a:rPr lang="fr-FR" dirty="0"/>
              <a:t>de l’individu.</a:t>
            </a:r>
          </a:p>
        </p:txBody>
      </p:sp>
    </p:spTree>
    <p:extLst>
      <p:ext uri="{BB962C8B-B14F-4D97-AF65-F5344CB8AC3E}">
        <p14:creationId xmlns:p14="http://schemas.microsoft.com/office/powerpoint/2010/main" val="1816217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Origines et fondements théoriques</a:t>
            </a:r>
          </a:p>
        </p:txBody>
      </p:sp>
      <p:sp>
        <p:nvSpPr>
          <p:cNvPr id="3" name="Espace réservé du contenu 2"/>
          <p:cNvSpPr>
            <a:spLocks noGrp="1"/>
          </p:cNvSpPr>
          <p:nvPr>
            <p:ph idx="1"/>
          </p:nvPr>
        </p:nvSpPr>
        <p:spPr/>
        <p:txBody>
          <a:bodyPr>
            <a:normAutofit lnSpcReduction="10000"/>
          </a:bodyPr>
          <a:lstStyle/>
          <a:p>
            <a:pPr marL="0" indent="0" algn="just">
              <a:buNone/>
            </a:pPr>
            <a:r>
              <a:rPr lang="fr-FR" b="1" dirty="0"/>
              <a:t>Le socioconstructivisme</a:t>
            </a:r>
            <a:r>
              <a:rPr lang="fr-FR" dirty="0"/>
              <a:t>, inspiré des travaux de </a:t>
            </a:r>
            <a:r>
              <a:rPr lang="fr-FR" dirty="0" err="1"/>
              <a:t>Vygotski</a:t>
            </a:r>
            <a:r>
              <a:rPr lang="fr-FR" dirty="0"/>
              <a:t> (1896-1934), est considéré comme une branche du courant précédent : l’élève crée ses connaissances en interaction avec ses pairs. La conception du psychisme humain est, selon cet auteur, largement influencée par </a:t>
            </a:r>
            <a:r>
              <a:rPr lang="fr-FR" dirty="0" smtClean="0"/>
              <a:t>l’environnement social.</a:t>
            </a:r>
          </a:p>
          <a:p>
            <a:pPr marL="0" indent="0" algn="just">
              <a:buNone/>
            </a:pPr>
            <a:r>
              <a:rPr lang="fr-FR" dirty="0"/>
              <a:t>Plusieurs travaux se poursuivent dans ce domaine sans parvenir à proposer des pistes de réflexion et d’action qui répondent vraiment aux attentes des intervenants sociaux et éducatifs. Le débat est encore très vif pour la raison toute simple que la fonction éducative répond à une autre logique que celle de l’industrie.</a:t>
            </a:r>
          </a:p>
        </p:txBody>
      </p:sp>
    </p:spTree>
    <p:extLst>
      <p:ext uri="{BB962C8B-B14F-4D97-AF65-F5344CB8AC3E}">
        <p14:creationId xmlns:p14="http://schemas.microsoft.com/office/powerpoint/2010/main" val="4106264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Origines et fondements théoriques</a:t>
            </a:r>
          </a:p>
        </p:txBody>
      </p:sp>
      <p:sp>
        <p:nvSpPr>
          <p:cNvPr id="3" name="Espace réservé du contenu 2"/>
          <p:cNvSpPr>
            <a:spLocks noGrp="1"/>
          </p:cNvSpPr>
          <p:nvPr>
            <p:ph idx="1"/>
          </p:nvPr>
        </p:nvSpPr>
        <p:spPr/>
        <p:txBody>
          <a:bodyPr>
            <a:normAutofit fontScale="85000" lnSpcReduction="20000"/>
          </a:bodyPr>
          <a:lstStyle/>
          <a:p>
            <a:pPr marL="0" indent="0" algn="just">
              <a:buNone/>
            </a:pPr>
            <a:r>
              <a:rPr lang="fr-FR" dirty="0"/>
              <a:t>L’école a pour mission de préparer le citoyen de demain sous toutes ses dimensions (affective, cognitive et sociale) ; elle ne saurait s’en tenir au seul aspect socio-économique</a:t>
            </a:r>
            <a:r>
              <a:rPr lang="fr-FR" dirty="0" smtClean="0"/>
              <a:t>.</a:t>
            </a:r>
          </a:p>
          <a:p>
            <a:pPr marL="0" indent="0" algn="just">
              <a:buNone/>
            </a:pPr>
            <a:r>
              <a:rPr lang="fr-FR" dirty="0"/>
              <a:t>Dans le monde francophone, le </a:t>
            </a:r>
            <a:r>
              <a:rPr lang="fr-FR" dirty="0" smtClean="0"/>
              <a:t>mouvement </a:t>
            </a:r>
            <a:r>
              <a:rPr lang="fr-FR" dirty="0"/>
              <a:t>de réforme pédagogique baptisé « approche par compétences » a commencé par se développer au Québec et en Suisse romande, avant de s’étendre à la Belgique, à Madagascar et, plus timidement, en France. En Communauté </a:t>
            </a:r>
            <a:r>
              <a:rPr lang="fr-FR" dirty="0" smtClean="0"/>
              <a:t>française </a:t>
            </a:r>
            <a:r>
              <a:rPr lang="fr-FR" dirty="0"/>
              <a:t>de Belgique, c’est le « décret missions » de juillet 1997 qui a donné le coup d’envoi de la réforme. Il y était question d’amener tous les élèves à s’approprier des savoirs et à acquérir des compétences qui les rendent aptes à apprendre toute leur vie et à prendre une place dans la vie économique, sociale et culturelle. Ainsi se </a:t>
            </a:r>
            <a:r>
              <a:rPr lang="fr-FR" dirty="0" smtClean="0"/>
              <a:t>trouvaient </a:t>
            </a:r>
            <a:r>
              <a:rPr lang="fr-FR" dirty="0"/>
              <a:t>associées officiellement, et pour la </a:t>
            </a:r>
            <a:r>
              <a:rPr lang="fr-FR" dirty="0" smtClean="0"/>
              <a:t>première </a:t>
            </a:r>
            <a:r>
              <a:rPr lang="fr-FR" dirty="0"/>
              <a:t>fois, deux idées : celle de viser le </a:t>
            </a:r>
            <a:r>
              <a:rPr lang="fr-FR" dirty="0" smtClean="0"/>
              <a:t>développement </a:t>
            </a:r>
            <a:r>
              <a:rPr lang="fr-FR" dirty="0"/>
              <a:t>de compétences (même si en 1996 on les place encore sur le même plan que les savoirs) et celle d’utiliser plus efficacement l’enseignement obligatoire au service de la vie économique. </a:t>
            </a:r>
          </a:p>
        </p:txBody>
      </p:sp>
    </p:spTree>
    <p:extLst>
      <p:ext uri="{BB962C8B-B14F-4D97-AF65-F5344CB8AC3E}">
        <p14:creationId xmlns:p14="http://schemas.microsoft.com/office/powerpoint/2010/main" val="4092334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Origines et fondements théoriques</a:t>
            </a:r>
          </a:p>
        </p:txBody>
      </p:sp>
      <p:sp>
        <p:nvSpPr>
          <p:cNvPr id="3" name="Espace réservé du contenu 2"/>
          <p:cNvSpPr>
            <a:spLocks noGrp="1"/>
          </p:cNvSpPr>
          <p:nvPr>
            <p:ph idx="1"/>
          </p:nvPr>
        </p:nvSpPr>
        <p:spPr/>
        <p:txBody>
          <a:bodyPr>
            <a:normAutofit/>
          </a:bodyPr>
          <a:lstStyle/>
          <a:p>
            <a:pPr marL="0" indent="0" algn="just">
              <a:buNone/>
            </a:pPr>
            <a:r>
              <a:rPr lang="fr-FR" dirty="0"/>
              <a:t>En mai 1999, le parlement de la Communauté française adoptait les « socles de compétences » de l’enseignement primaire et du premier cycle secondaire et, un an plus tard, il votait les « compétences terminales » à atteindre en fin d’enseignement secondaire. Les années 2001 et suivantes virent l’arrivée pro- </a:t>
            </a:r>
            <a:r>
              <a:rPr lang="fr-FR" dirty="0" err="1"/>
              <a:t>gressive</a:t>
            </a:r>
            <a:r>
              <a:rPr lang="fr-FR" dirty="0"/>
              <a:t>, dans tous les niveaux et réseaux d’enseignement, de nouveaux programmes basés sur l’approche par compétences.</a:t>
            </a:r>
          </a:p>
        </p:txBody>
      </p:sp>
    </p:spTree>
    <p:extLst>
      <p:ext uri="{BB962C8B-B14F-4D97-AF65-F5344CB8AC3E}">
        <p14:creationId xmlns:p14="http://schemas.microsoft.com/office/powerpoint/2010/main" val="3716274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Origines et fondements théoriques</a:t>
            </a:r>
          </a:p>
        </p:txBody>
      </p:sp>
      <p:sp>
        <p:nvSpPr>
          <p:cNvPr id="3" name="Espace réservé du contenu 2"/>
          <p:cNvSpPr>
            <a:spLocks noGrp="1"/>
          </p:cNvSpPr>
          <p:nvPr>
            <p:ph idx="1"/>
          </p:nvPr>
        </p:nvSpPr>
        <p:spPr/>
        <p:txBody>
          <a:bodyPr>
            <a:normAutofit/>
          </a:bodyPr>
          <a:lstStyle/>
          <a:p>
            <a:pPr marL="0" indent="0" algn="just">
              <a:buNone/>
            </a:pPr>
            <a:r>
              <a:rPr lang="fr-FR" dirty="0"/>
              <a:t>Ces réformes ont eu lieu au moment où, </a:t>
            </a:r>
            <a:r>
              <a:rPr lang="fr-FR" dirty="0" smtClean="0"/>
              <a:t>parallèlement</a:t>
            </a:r>
            <a:r>
              <a:rPr lang="fr-FR" dirty="0"/>
              <a:t>, le Parlement européen et le Conseil des ministres européens approuvaient (de 2000 à 2006) un cadre de référence pour les «</a:t>
            </a:r>
            <a:r>
              <a:rPr lang="fr-FR" dirty="0" smtClean="0"/>
              <a:t>compétences-clé</a:t>
            </a:r>
            <a:r>
              <a:rPr lang="fr-FR" dirty="0"/>
              <a:t>» nécessaires à l’apprentissage tout au long de la vie, au développement personnel, à la citoyenneté active, à la cohésion sociale et à l’employabilité (Parlement européen, 2006). Ce programme européen faisait suite à des </a:t>
            </a:r>
            <a:r>
              <a:rPr lang="fr-FR" dirty="0" smtClean="0"/>
              <a:t>initiatives </a:t>
            </a:r>
            <a:r>
              <a:rPr lang="fr-FR" dirty="0"/>
              <a:t>semblables au niveau de l’OCDE et de la Banque mondiale qui, elles aussi, </a:t>
            </a:r>
            <a:r>
              <a:rPr lang="fr-FR" dirty="0" smtClean="0"/>
              <a:t>proposèrent </a:t>
            </a:r>
            <a:r>
              <a:rPr lang="fr-FR" dirty="0"/>
              <a:t>leurs listes de compétences de base pour entrer dans l’économie de la connaissance.</a:t>
            </a:r>
          </a:p>
        </p:txBody>
      </p:sp>
    </p:spTree>
    <p:extLst>
      <p:ext uri="{BB962C8B-B14F-4D97-AF65-F5344CB8AC3E}">
        <p14:creationId xmlns:p14="http://schemas.microsoft.com/office/powerpoint/2010/main" val="3965430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Approche par compétences dans le monde de l’éducation.</a:t>
            </a:r>
          </a:p>
        </p:txBody>
      </p:sp>
      <p:sp>
        <p:nvSpPr>
          <p:cNvPr id="3" name="Espace réservé du contenu 2"/>
          <p:cNvSpPr>
            <a:spLocks noGrp="1"/>
          </p:cNvSpPr>
          <p:nvPr>
            <p:ph idx="1"/>
          </p:nvPr>
        </p:nvSpPr>
        <p:spPr/>
        <p:txBody>
          <a:bodyPr>
            <a:normAutofit/>
          </a:bodyPr>
          <a:lstStyle/>
          <a:p>
            <a:pPr marL="0" indent="0" algn="just">
              <a:buNone/>
            </a:pPr>
            <a:r>
              <a:rPr lang="fr-FR" dirty="0" smtClean="0"/>
              <a:t>Une </a:t>
            </a:r>
            <a:r>
              <a:rPr lang="fr-FR" dirty="0"/>
              <a:t>approche par compétences exige de </a:t>
            </a:r>
            <a:r>
              <a:rPr lang="fr-FR" dirty="0" smtClean="0"/>
              <a:t>passer </a:t>
            </a:r>
            <a:r>
              <a:rPr lang="fr-FR" dirty="0"/>
              <a:t>du modèle de transmission des </a:t>
            </a:r>
            <a:r>
              <a:rPr lang="fr-FR" dirty="0" smtClean="0"/>
              <a:t>connaissances </a:t>
            </a:r>
            <a:r>
              <a:rPr lang="fr-FR" dirty="0"/>
              <a:t>à celui de l’apprentissage. L’élève est doué d’une capacité presque absolue de développer les compétences attendues qui apparaissent dans le programme d’études présenté à partir de domaines d’activités balisés à l’avance. Il est responsable de ses apprentissages et il lui </a:t>
            </a:r>
            <a:r>
              <a:rPr lang="fr-FR" dirty="0" smtClean="0"/>
              <a:t>appartient </a:t>
            </a:r>
            <a:r>
              <a:rPr lang="fr-FR" dirty="0"/>
              <a:t>de construire lui-même ses propres </a:t>
            </a:r>
            <a:r>
              <a:rPr lang="fr-FR" dirty="0" smtClean="0"/>
              <a:t>connaissances</a:t>
            </a:r>
            <a:r>
              <a:rPr lang="fr-FR" dirty="0"/>
              <a:t>. Pour ce faire, il aura à sa disposition des instruments que lui fournira l’enseignant. Pour cela, des gestes pédagogiques précis doivent être mis en œuvre. </a:t>
            </a:r>
          </a:p>
        </p:txBody>
      </p:sp>
    </p:spTree>
    <p:extLst>
      <p:ext uri="{BB962C8B-B14F-4D97-AF65-F5344CB8AC3E}">
        <p14:creationId xmlns:p14="http://schemas.microsoft.com/office/powerpoint/2010/main" val="864369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Approche par compétences dans le monde de l’éducation.</a:t>
            </a:r>
          </a:p>
        </p:txBody>
      </p:sp>
      <p:sp>
        <p:nvSpPr>
          <p:cNvPr id="3" name="Espace réservé du contenu 2"/>
          <p:cNvSpPr>
            <a:spLocks noGrp="1"/>
          </p:cNvSpPr>
          <p:nvPr>
            <p:ph idx="1"/>
          </p:nvPr>
        </p:nvSpPr>
        <p:spPr/>
        <p:txBody>
          <a:bodyPr>
            <a:normAutofit/>
          </a:bodyPr>
          <a:lstStyle/>
          <a:p>
            <a:pPr marL="0" indent="0" algn="just">
              <a:buNone/>
            </a:pPr>
            <a:r>
              <a:rPr lang="fr-FR" dirty="0"/>
              <a:t>Une compétence est un processus. Elle est toujours en construction. La maîtrise totale n’est jamais atteinte. Toute personne améliore ses compétences pendant toute sa vie, bien au- delà du cadre scolaire. « Une compétence constitue un savoir-agir résultant d’une </a:t>
            </a:r>
            <a:r>
              <a:rPr lang="fr-FR" dirty="0" smtClean="0"/>
              <a:t>compréhension </a:t>
            </a:r>
            <a:r>
              <a:rPr lang="fr-FR" dirty="0"/>
              <a:t>adéquate des savoirs, savoir-faire et savoir-être intégrés et accessibles en mémoire, mobilisables de façon efficiente parce qu’ils ont été utilisés régulièrement et avec succès dans une grande variété de contextes et de </a:t>
            </a:r>
            <a:r>
              <a:rPr lang="fr-FR" dirty="0" smtClean="0"/>
              <a:t>disciplines</a:t>
            </a:r>
            <a:r>
              <a:rPr lang="fr-FR" dirty="0"/>
              <a:t>, et ce, autant à l’école que dans la vie </a:t>
            </a:r>
            <a:r>
              <a:rPr lang="fr-FR" dirty="0" smtClean="0"/>
              <a:t>quotidienne ».</a:t>
            </a:r>
            <a:endParaRPr lang="fr-FR" dirty="0"/>
          </a:p>
        </p:txBody>
      </p:sp>
    </p:spTree>
    <p:extLst>
      <p:ext uri="{BB962C8B-B14F-4D97-AF65-F5344CB8AC3E}">
        <p14:creationId xmlns:p14="http://schemas.microsoft.com/office/powerpoint/2010/main" val="709696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Approche par compétences dans le monde de l’éducation.</a:t>
            </a:r>
          </a:p>
        </p:txBody>
      </p:sp>
      <p:sp>
        <p:nvSpPr>
          <p:cNvPr id="3" name="Espace réservé du contenu 2"/>
          <p:cNvSpPr>
            <a:spLocks noGrp="1"/>
          </p:cNvSpPr>
          <p:nvPr>
            <p:ph idx="1"/>
          </p:nvPr>
        </p:nvSpPr>
        <p:spPr/>
        <p:txBody>
          <a:bodyPr>
            <a:normAutofit/>
          </a:bodyPr>
          <a:lstStyle/>
          <a:p>
            <a:pPr marL="0" indent="0" algn="just">
              <a:buNone/>
            </a:pPr>
            <a:r>
              <a:rPr lang="fr-FR" dirty="0"/>
              <a:t>De cette définition analytique d’une com- </a:t>
            </a:r>
            <a:r>
              <a:rPr lang="fr-FR" dirty="0" err="1"/>
              <a:t>pétence</a:t>
            </a:r>
            <a:r>
              <a:rPr lang="fr-FR" dirty="0"/>
              <a:t> découlent des actes pédagogiques prioritaires :</a:t>
            </a:r>
          </a:p>
          <a:p>
            <a:pPr algn="just">
              <a:buFont typeface="Wingdings" panose="05000000000000000000" pitchFamily="2" charset="2"/>
              <a:buChar char="§"/>
            </a:pPr>
            <a:r>
              <a:rPr lang="fr-FR" dirty="0"/>
              <a:t> </a:t>
            </a:r>
            <a:r>
              <a:rPr lang="fr-FR" dirty="0" smtClean="0"/>
              <a:t>l’enseignant </a:t>
            </a:r>
            <a:r>
              <a:rPr lang="fr-FR" dirty="0"/>
              <a:t>se préoccupe d’abord de la qualité de la compréhension des </a:t>
            </a:r>
            <a:r>
              <a:rPr lang="fr-FR" dirty="0" smtClean="0"/>
              <a:t>apprentissages </a:t>
            </a:r>
            <a:r>
              <a:rPr lang="fr-FR" dirty="0"/>
              <a:t>effectués; le questionnement de l’élève est la méthode à privilégier afin de saisir ce que l’élève comprend</a:t>
            </a:r>
            <a:r>
              <a:rPr lang="fr-FR" dirty="0" smtClean="0"/>
              <a:t>;</a:t>
            </a:r>
          </a:p>
          <a:p>
            <a:pPr algn="just">
              <a:buFont typeface="Wingdings" panose="05000000000000000000" pitchFamily="2" charset="2"/>
              <a:buChar char="§"/>
            </a:pPr>
            <a:r>
              <a:rPr lang="fr-FR" dirty="0"/>
              <a:t> </a:t>
            </a:r>
            <a:r>
              <a:rPr lang="fr-FR" dirty="0" smtClean="0"/>
              <a:t>en </a:t>
            </a:r>
            <a:r>
              <a:rPr lang="fr-FR" dirty="0"/>
              <a:t>cours d’apprentissage, l’enseignant aide les élèves à discerner parmi tout ce qui a été vu, entendu et réalisé, les éléments qui doivent être compris et mémorisés, tant au niveau des savoirs que des savoir-faire;</a:t>
            </a:r>
          </a:p>
        </p:txBody>
      </p:sp>
    </p:spTree>
    <p:extLst>
      <p:ext uri="{BB962C8B-B14F-4D97-AF65-F5344CB8AC3E}">
        <p14:creationId xmlns:p14="http://schemas.microsoft.com/office/powerpoint/2010/main" val="1896498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Approche par compétences dans le monde de l’éducation.</a:t>
            </a:r>
          </a:p>
        </p:txBody>
      </p:sp>
      <p:sp>
        <p:nvSpPr>
          <p:cNvPr id="3" name="Espace réservé du contenu 2"/>
          <p:cNvSpPr>
            <a:spLocks noGrp="1"/>
          </p:cNvSpPr>
          <p:nvPr>
            <p:ph idx="1"/>
          </p:nvPr>
        </p:nvSpPr>
        <p:spPr/>
        <p:txBody>
          <a:bodyPr>
            <a:normAutofit/>
          </a:bodyPr>
          <a:lstStyle/>
          <a:p>
            <a:pPr algn="just">
              <a:buFont typeface="Wingdings" panose="05000000000000000000" pitchFamily="2" charset="2"/>
              <a:buChar char="§"/>
            </a:pPr>
            <a:r>
              <a:rPr lang="fr-FR" dirty="0"/>
              <a:t> </a:t>
            </a:r>
            <a:r>
              <a:rPr lang="fr-FR" dirty="0" smtClean="0"/>
              <a:t>après </a:t>
            </a:r>
            <a:r>
              <a:rPr lang="fr-FR" dirty="0"/>
              <a:t>un premier apprentissage, </a:t>
            </a:r>
            <a:r>
              <a:rPr lang="fr-FR" dirty="0" smtClean="0"/>
              <a:t>l’enseignant </a:t>
            </a:r>
            <a:r>
              <a:rPr lang="fr-FR" dirty="0"/>
              <a:t>présente aux élèves des contextes d’apprentissage où ils utilisent leurs </a:t>
            </a:r>
            <a:r>
              <a:rPr lang="fr-FR" dirty="0" smtClean="0"/>
              <a:t>nouvelles </a:t>
            </a:r>
            <a:r>
              <a:rPr lang="fr-FR" dirty="0"/>
              <a:t>connaissances, ce qui leur permet de les mobiliser dans des situations s’inspirant du réel </a:t>
            </a:r>
            <a:r>
              <a:rPr lang="fr-FR" dirty="0" smtClean="0"/>
              <a:t>;</a:t>
            </a:r>
          </a:p>
          <a:p>
            <a:pPr algn="just">
              <a:buFont typeface="Wingdings" panose="05000000000000000000" pitchFamily="2" charset="2"/>
              <a:buChar char="§"/>
            </a:pPr>
            <a:r>
              <a:rPr lang="fr-FR"/>
              <a:t> </a:t>
            </a:r>
            <a:r>
              <a:rPr lang="fr-FR" smtClean="0"/>
              <a:t>pendant </a:t>
            </a:r>
            <a:r>
              <a:rPr lang="fr-FR"/>
              <a:t>ces activités l’enseignant poursuit le questionnement pour s’assurer de la compréhension correcte, par l’élève, de la tâche à réaliser et donne à chacun des retours pertinents par rapport au processus et au résultat obtenu.</a:t>
            </a:r>
            <a:endParaRPr lang="fr-FR" dirty="0"/>
          </a:p>
        </p:txBody>
      </p:sp>
    </p:spTree>
    <p:extLst>
      <p:ext uri="{BB962C8B-B14F-4D97-AF65-F5344CB8AC3E}">
        <p14:creationId xmlns:p14="http://schemas.microsoft.com/office/powerpoint/2010/main" val="3948607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a:t>
            </a:r>
            <a:r>
              <a:rPr lang="fr-FR" dirty="0"/>
              <a:t>compétences visées par les programmes de physique chimie au cycle secondaire collégial</a:t>
            </a:r>
            <a:endParaRPr lang="fr-FR" dirty="0"/>
          </a:p>
        </p:txBody>
      </p:sp>
      <p:sp>
        <p:nvSpPr>
          <p:cNvPr id="3" name="Espace réservé du contenu 2"/>
          <p:cNvSpPr>
            <a:spLocks noGrp="1"/>
          </p:cNvSpPr>
          <p:nvPr>
            <p:ph idx="1"/>
          </p:nvPr>
        </p:nvSpPr>
        <p:spPr>
          <a:xfrm>
            <a:off x="1295401" y="2556931"/>
            <a:ext cx="9601196" cy="3608341"/>
          </a:xfrm>
        </p:spPr>
        <p:txBody>
          <a:bodyPr>
            <a:normAutofit fontScale="92500" lnSpcReduction="20000"/>
          </a:bodyPr>
          <a:lstStyle/>
          <a:p>
            <a:pPr algn="just">
              <a:buFont typeface="Wingdings" panose="05000000000000000000" pitchFamily="2" charset="2"/>
              <a:buChar char="§"/>
            </a:pPr>
            <a:r>
              <a:rPr lang="fr-FR" b="1" dirty="0" smtClean="0"/>
              <a:t>Les </a:t>
            </a:r>
            <a:r>
              <a:rPr lang="fr-FR" b="1" dirty="0"/>
              <a:t>compétences </a:t>
            </a:r>
            <a:r>
              <a:rPr lang="fr-FR" b="1" dirty="0" smtClean="0"/>
              <a:t>transversales: </a:t>
            </a:r>
            <a:r>
              <a:rPr lang="fr-FR" dirty="0" smtClean="0"/>
              <a:t>Dans </a:t>
            </a:r>
            <a:r>
              <a:rPr lang="fr-FR" dirty="0"/>
              <a:t>une vision pluridisciplinaire, le curriculum des sciences physiques dans les deux cycles de l’enseignement secondaire permet le développement des compétences transversales telles </a:t>
            </a:r>
            <a:r>
              <a:rPr lang="fr-FR" dirty="0" smtClean="0"/>
              <a:t>que: </a:t>
            </a:r>
            <a:endParaRPr lang="fr-FR" dirty="0"/>
          </a:p>
          <a:p>
            <a:pPr>
              <a:buFont typeface="Wingdings" panose="05000000000000000000" pitchFamily="2" charset="2"/>
              <a:buChar char="Ø"/>
            </a:pPr>
            <a:r>
              <a:rPr lang="fr-FR" b="1" dirty="0"/>
              <a:t>L’appropriation des éléments de la démarche scientifique </a:t>
            </a:r>
            <a:r>
              <a:rPr lang="fr-FR" dirty="0"/>
              <a:t>poser une question scientifique, émettre une hypothèse, vérifier l’hypothèse, valider les résultats, structurer les apprentissages, évaluer les apprentissages </a:t>
            </a:r>
            <a:r>
              <a:rPr lang="fr-FR" dirty="0" smtClean="0"/>
              <a:t>;</a:t>
            </a:r>
          </a:p>
          <a:p>
            <a:pPr lvl="0">
              <a:buFont typeface="Wingdings" panose="05000000000000000000" pitchFamily="2" charset="2"/>
              <a:buChar char="Ø"/>
            </a:pPr>
            <a:r>
              <a:rPr lang="fr-FR" b="1" dirty="0" smtClean="0"/>
              <a:t>La </a:t>
            </a:r>
            <a:r>
              <a:rPr lang="fr-FR" b="1" dirty="0"/>
              <a:t>communication dans toutes ses forme</a:t>
            </a:r>
            <a:r>
              <a:rPr lang="fr-FR" dirty="0"/>
              <a:t>s lire, écrire, écouter, parler, comprendre le langage scientifique, comprendre le langage mathématique, utiliser les symboles, défendre un point de vue particulier </a:t>
            </a:r>
            <a:r>
              <a:rPr lang="fr-FR" dirty="0" smtClean="0"/>
              <a:t>;</a:t>
            </a:r>
          </a:p>
          <a:p>
            <a:pPr lvl="0">
              <a:buFont typeface="Wingdings" panose="05000000000000000000" pitchFamily="2" charset="2"/>
              <a:buChar char="Ø"/>
            </a:pPr>
            <a:r>
              <a:rPr lang="fr-FR" b="1" dirty="0" smtClean="0"/>
              <a:t>L’acquisition </a:t>
            </a:r>
            <a:r>
              <a:rPr lang="fr-FR" b="1" dirty="0"/>
              <a:t>de méthodologies d’auto-apprentissage </a:t>
            </a:r>
            <a:r>
              <a:rPr lang="fr-FR" dirty="0"/>
              <a:t>Identifier les sources d’information, traiter les données, analyser les résultats, construire des modèles…</a:t>
            </a:r>
          </a:p>
          <a:p>
            <a:pPr marL="0" indent="0" algn="just">
              <a:buNone/>
            </a:pPr>
            <a:endParaRPr lang="fr-FR" b="1" dirty="0"/>
          </a:p>
        </p:txBody>
      </p:sp>
    </p:spTree>
    <p:extLst>
      <p:ext uri="{BB962C8B-B14F-4D97-AF65-F5344CB8AC3E}">
        <p14:creationId xmlns:p14="http://schemas.microsoft.com/office/powerpoint/2010/main" val="2024286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a:t>
            </a:r>
            <a:r>
              <a:rPr lang="fr-FR" dirty="0"/>
              <a:t>compétences visées par les programmes de physique chimie au cycle secondaire collégial</a:t>
            </a:r>
            <a:endParaRPr lang="fr-FR" dirty="0"/>
          </a:p>
        </p:txBody>
      </p:sp>
      <p:sp>
        <p:nvSpPr>
          <p:cNvPr id="3" name="Espace réservé du contenu 2"/>
          <p:cNvSpPr>
            <a:spLocks noGrp="1"/>
          </p:cNvSpPr>
          <p:nvPr>
            <p:ph idx="1"/>
          </p:nvPr>
        </p:nvSpPr>
        <p:spPr>
          <a:xfrm>
            <a:off x="1295401" y="2556932"/>
            <a:ext cx="9968344" cy="3691468"/>
          </a:xfrm>
        </p:spPr>
        <p:txBody>
          <a:bodyPr>
            <a:normAutofit fontScale="70000" lnSpcReduction="20000"/>
          </a:bodyPr>
          <a:lstStyle/>
          <a:p>
            <a:pPr algn="just">
              <a:buFont typeface="Wingdings" panose="05000000000000000000" pitchFamily="2" charset="2"/>
              <a:buChar char="§"/>
            </a:pPr>
            <a:r>
              <a:rPr lang="fr-FR" b="1" dirty="0" smtClean="0"/>
              <a:t>Les </a:t>
            </a:r>
            <a:r>
              <a:rPr lang="fr-FR" b="1" dirty="0"/>
              <a:t>compétences </a:t>
            </a:r>
            <a:r>
              <a:rPr lang="fr-FR" b="1" dirty="0" smtClean="0"/>
              <a:t>spécifiques: </a:t>
            </a:r>
          </a:p>
          <a:p>
            <a:pPr marL="0" indent="0" algn="just">
              <a:buNone/>
            </a:pPr>
            <a:r>
              <a:rPr lang="fr-FR" dirty="0" smtClean="0"/>
              <a:t>L’enseignement </a:t>
            </a:r>
            <a:r>
              <a:rPr lang="fr-FR" dirty="0"/>
              <a:t>de physique-chimie vise des compétences spécifiques qui sont déterminées sur la base des capacités, des habiletés et des connaissances déclaratives et procédurales liées aux thèmes couverts par le programme officiel.</a:t>
            </a:r>
          </a:p>
          <a:p>
            <a:pPr marL="0" indent="0">
              <a:buNone/>
            </a:pPr>
            <a:r>
              <a:rPr lang="fr-FR" dirty="0" smtClean="0"/>
              <a:t>Afin </a:t>
            </a:r>
            <a:r>
              <a:rPr lang="fr-FR" dirty="0"/>
              <a:t>de développer ces compétences, l’enseignant doit réaliser les conditions appropriées </a:t>
            </a:r>
            <a:r>
              <a:rPr lang="fr-FR" dirty="0" smtClean="0"/>
              <a:t>pour permettre </a:t>
            </a:r>
            <a:r>
              <a:rPr lang="fr-FR" dirty="0"/>
              <a:t>aux apprenants/apprenantes de</a:t>
            </a:r>
          </a:p>
          <a:p>
            <a:pPr lvl="0">
              <a:buFont typeface="Wingdings" panose="05000000000000000000" pitchFamily="2" charset="2"/>
              <a:buChar char="Ø"/>
            </a:pPr>
            <a:r>
              <a:rPr lang="fr-FR" dirty="0"/>
              <a:t>Acquérir et utiliser des connaissances, des méthodes et des techniques propres à la physique-chimie analyse des composants d’un problème scientifique, recherche des informations nécessaires et choix des outils et des techniques appropriées ;</a:t>
            </a:r>
          </a:p>
          <a:p>
            <a:pPr lvl="0">
              <a:buFont typeface="Wingdings" panose="05000000000000000000" pitchFamily="2" charset="2"/>
              <a:buChar char="Ø"/>
            </a:pPr>
            <a:r>
              <a:rPr lang="fr-FR" dirty="0"/>
              <a:t>Investir les connaissances acquises à partir des concepts, modèles et théories pour comprendre les phénomènes physiques et chimiques et anticiper leur évolution ;</a:t>
            </a:r>
          </a:p>
          <a:p>
            <a:pPr lvl="0">
              <a:buFont typeface="Wingdings" panose="05000000000000000000" pitchFamily="2" charset="2"/>
              <a:buChar char="Ø"/>
            </a:pPr>
            <a:r>
              <a:rPr lang="fr-FR" dirty="0"/>
              <a:t>Prendre conscience de l’importance des connaissances scientifiques et technologiques, des implications de leur application et de leur impact sur la sécurité de l’environnement et de la santé</a:t>
            </a:r>
            <a:r>
              <a:rPr lang="fr-FR" dirty="0" smtClean="0"/>
              <a:t>.</a:t>
            </a:r>
            <a:endParaRPr lang="fr-FR" dirty="0"/>
          </a:p>
        </p:txBody>
      </p:sp>
    </p:spTree>
    <p:extLst>
      <p:ext uri="{BB962C8B-B14F-4D97-AF65-F5344CB8AC3E}">
        <p14:creationId xmlns:p14="http://schemas.microsoft.com/office/powerpoint/2010/main" val="2573770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Exemples des compétences </a:t>
            </a:r>
            <a:r>
              <a:rPr lang="fr-FR" dirty="0"/>
              <a:t>visées par les programmes de physique chimie au cycle </a:t>
            </a:r>
            <a:r>
              <a:rPr lang="fr-FR" dirty="0" smtClean="0"/>
              <a:t>collégial</a:t>
            </a:r>
            <a:endParaRPr lang="fr-FR" dirty="0"/>
          </a:p>
        </p:txBody>
      </p:sp>
      <p:sp>
        <p:nvSpPr>
          <p:cNvPr id="3" name="Espace réservé du contenu 2"/>
          <p:cNvSpPr>
            <a:spLocks noGrp="1"/>
          </p:cNvSpPr>
          <p:nvPr>
            <p:ph idx="1"/>
          </p:nvPr>
        </p:nvSpPr>
        <p:spPr>
          <a:xfrm>
            <a:off x="1295401" y="2556932"/>
            <a:ext cx="9968344" cy="3691468"/>
          </a:xfrm>
        </p:spPr>
        <p:txBody>
          <a:bodyPr>
            <a:normAutofit fontScale="85000" lnSpcReduction="10000"/>
          </a:bodyPr>
          <a:lstStyle/>
          <a:p>
            <a:pPr algn="just">
              <a:buFont typeface="Wingdings" panose="05000000000000000000" pitchFamily="2" charset="2"/>
              <a:buChar char="§"/>
            </a:pPr>
            <a:r>
              <a:rPr lang="fr-FR" dirty="0"/>
              <a:t>Les compétences liées aux trois parties du programme (les matériaux, la mécanique et l’électricité) et qui recouvrent les trois années du cycle collégial, sont formulées comme suit</a:t>
            </a:r>
          </a:p>
          <a:p>
            <a:pPr lvl="0" algn="just">
              <a:buFont typeface="Wingdings" panose="05000000000000000000" pitchFamily="2" charset="2"/>
              <a:buChar char="Ø"/>
            </a:pPr>
            <a:r>
              <a:rPr lang="fr-FR" dirty="0"/>
              <a:t>Capacité de mobiliser de façon intégrée des connaissances, des méthodes, des techniques, des attitudes, et autres (en relation avec les propriétés physiques et chimiques de la matière, les transformations physiques et chimiques, les modèles utilisés pour les illustrés et les lois qui les gèrent) pour résoudre des situations problèmes liées à l’utilisation des ressources naturelles d’une manière rationnelle ou préserver la préservation de l’environnement et santé des citoyens.</a:t>
            </a:r>
          </a:p>
          <a:p>
            <a:pPr lvl="0" algn="just">
              <a:buFont typeface="Wingdings" panose="05000000000000000000" pitchFamily="2" charset="2"/>
              <a:buChar char="Ø"/>
            </a:pPr>
            <a:r>
              <a:rPr lang="fr-FR" dirty="0"/>
              <a:t>Capacité de mobiliser façon intégrée des savoirs, des méthodes, des techniques et des attitudes (concernant le mouvement, sa caractérisation et les lois qui le gèrent, les actions mécaniques appliquées à un système en mouvement ou en équilibre et les dangers de la vitesse) pour résoudre des situations problèmes liées à la disposition des objets dans l’environnement, le maintien de la santé du corps et la sécurité humaine</a:t>
            </a:r>
            <a:r>
              <a:rPr lang="fr-FR" dirty="0" smtClean="0"/>
              <a:t>.</a:t>
            </a:r>
            <a:endParaRPr lang="fr-FR" dirty="0"/>
          </a:p>
        </p:txBody>
      </p:sp>
    </p:spTree>
    <p:extLst>
      <p:ext uri="{BB962C8B-B14F-4D97-AF65-F5344CB8AC3E}">
        <p14:creationId xmlns:p14="http://schemas.microsoft.com/office/powerpoint/2010/main" val="14618907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a:t>
            </a:r>
            <a:r>
              <a:rPr lang="fr-FR" dirty="0"/>
              <a:t>compétences visées par les programmes de physique chimie au cycle secondaire collégial</a:t>
            </a:r>
            <a:endParaRPr lang="fr-FR" dirty="0"/>
          </a:p>
        </p:txBody>
      </p:sp>
      <p:sp>
        <p:nvSpPr>
          <p:cNvPr id="3" name="Espace réservé du contenu 2"/>
          <p:cNvSpPr>
            <a:spLocks noGrp="1"/>
          </p:cNvSpPr>
          <p:nvPr>
            <p:ph idx="1"/>
          </p:nvPr>
        </p:nvSpPr>
        <p:spPr>
          <a:xfrm>
            <a:off x="1295401" y="2556932"/>
            <a:ext cx="9968344" cy="3691468"/>
          </a:xfrm>
        </p:spPr>
        <p:txBody>
          <a:bodyPr>
            <a:normAutofit/>
          </a:bodyPr>
          <a:lstStyle/>
          <a:p>
            <a:pPr algn="just">
              <a:buFont typeface="Wingdings" panose="05000000000000000000" pitchFamily="2" charset="2"/>
              <a:buChar char="Ø"/>
            </a:pPr>
            <a:r>
              <a:rPr lang="fr-FR" dirty="0" smtClean="0"/>
              <a:t> </a:t>
            </a:r>
            <a:r>
              <a:rPr lang="fr-FR" dirty="0"/>
              <a:t>Capacité de mobiliser de façon intégrée des savoirs, des méthodes, des techniques et des attitudes et autres (concernant les propriétés du courant et de la tension électrique, la fonction d’un </a:t>
            </a:r>
            <a:r>
              <a:rPr lang="fr-FR" dirty="0" smtClean="0"/>
              <a:t>dipôle d</a:t>
            </a:r>
            <a:r>
              <a:rPr lang="fr-FR" dirty="0"/>
              <a:t>ans un circuit ou dans un montage électrique, l’énergie et la puissance électrique et les dangers liés au courant électrique) pour résoudre des situations problèmes liées au transport de l’énergie électrique, sa rationalisation et à la sécurité de l’homme et des appareils électriques domestiques.</a:t>
            </a:r>
          </a:p>
          <a:p>
            <a:pPr marL="0" lvl="0" indent="0">
              <a:buNone/>
            </a:pPr>
            <a:endParaRPr lang="fr-FR" dirty="0"/>
          </a:p>
        </p:txBody>
      </p:sp>
    </p:spTree>
    <p:extLst>
      <p:ext uri="{BB962C8B-B14F-4D97-AF65-F5344CB8AC3E}">
        <p14:creationId xmlns:p14="http://schemas.microsoft.com/office/powerpoint/2010/main" val="29196522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Quelle différence entre une approche par compétences et une approche par objectifs ?</a:t>
            </a:r>
            <a:endParaRPr lang="fr-FR" dirty="0"/>
          </a:p>
        </p:txBody>
      </p:sp>
      <p:sp>
        <p:nvSpPr>
          <p:cNvPr id="3" name="Espace réservé du contenu 2"/>
          <p:cNvSpPr>
            <a:spLocks noGrp="1"/>
          </p:cNvSpPr>
          <p:nvPr>
            <p:ph idx="1"/>
          </p:nvPr>
        </p:nvSpPr>
        <p:spPr>
          <a:xfrm>
            <a:off x="1295401" y="2556932"/>
            <a:ext cx="9968344" cy="3691468"/>
          </a:xfrm>
        </p:spPr>
        <p:txBody>
          <a:bodyPr>
            <a:normAutofit fontScale="92500"/>
          </a:bodyPr>
          <a:lstStyle/>
          <a:p>
            <a:pPr algn="just">
              <a:buFont typeface="Wingdings" panose="05000000000000000000" pitchFamily="2" charset="2"/>
              <a:buChar char="Ø"/>
            </a:pPr>
            <a:r>
              <a:rPr lang="fr-FR" dirty="0"/>
              <a:t> </a:t>
            </a:r>
            <a:r>
              <a:rPr lang="fr-FR" b="1" dirty="0" smtClean="0"/>
              <a:t>L’approche </a:t>
            </a:r>
            <a:r>
              <a:rPr lang="fr-FR" b="1" dirty="0"/>
              <a:t>par </a:t>
            </a:r>
            <a:r>
              <a:rPr lang="fr-FR" b="1" dirty="0" smtClean="0"/>
              <a:t>compétences:</a:t>
            </a:r>
          </a:p>
          <a:p>
            <a:pPr marL="0" indent="0" algn="just">
              <a:buNone/>
            </a:pPr>
            <a:r>
              <a:rPr lang="fr-FR" dirty="0" smtClean="0"/>
              <a:t> </a:t>
            </a:r>
            <a:r>
              <a:rPr lang="fr-FR" dirty="0"/>
              <a:t>développe l’idée que l’élève apprend mieux </a:t>
            </a:r>
            <a:r>
              <a:rPr lang="fr-FR" dirty="0" smtClean="0"/>
              <a:t>dans l’action</a:t>
            </a:r>
            <a:r>
              <a:rPr lang="fr-FR" dirty="0"/>
              <a:t>, c’est-à-dire : 1) quand il est mis en situation de production effective ; 2) quand il est vraiment impliqué dans des </a:t>
            </a:r>
            <a:r>
              <a:rPr lang="fr-FR" dirty="0" smtClean="0"/>
              <a:t>tâches intégratrices </a:t>
            </a:r>
            <a:r>
              <a:rPr lang="fr-FR" dirty="0"/>
              <a:t>qui nécessitent la </a:t>
            </a:r>
            <a:r>
              <a:rPr lang="fr-FR" dirty="0" smtClean="0"/>
              <a:t>mobilisation </a:t>
            </a:r>
            <a:r>
              <a:rPr lang="fr-FR" dirty="0"/>
              <a:t>et l’intégration des acquis et </a:t>
            </a:r>
            <a:r>
              <a:rPr lang="fr-FR" dirty="0" smtClean="0"/>
              <a:t>donnent </a:t>
            </a:r>
            <a:r>
              <a:rPr lang="fr-FR" dirty="0"/>
              <a:t>une vision globale des capacités à mobiliser ; 3) quand la situation d’apprentissage a du sens pour lui, qu’elle est significative ; 4) quand les erreurs qu’il commet lors de la </a:t>
            </a:r>
            <a:r>
              <a:rPr lang="fr-FR" dirty="0" smtClean="0"/>
              <a:t>réalisation </a:t>
            </a:r>
            <a:r>
              <a:rPr lang="fr-FR" dirty="0"/>
              <a:t>de la tâche sont identifiées et </a:t>
            </a:r>
            <a:r>
              <a:rPr lang="fr-FR" dirty="0" smtClean="0"/>
              <a:t>exploitées par l’enseignant dans le </a:t>
            </a:r>
            <a:r>
              <a:rPr lang="fr-FR" dirty="0"/>
              <a:t>cadre d’une </a:t>
            </a:r>
            <a:r>
              <a:rPr lang="fr-FR" dirty="0" smtClean="0"/>
              <a:t>régulation</a:t>
            </a:r>
            <a:r>
              <a:rPr lang="fr-FR" dirty="0"/>
              <a:t>, lorsque ces erreurs sont de nature à créer un obstacle à la poursuite de </a:t>
            </a:r>
            <a:r>
              <a:rPr lang="fr-FR" dirty="0" smtClean="0"/>
              <a:t>l’activité </a:t>
            </a:r>
            <a:r>
              <a:rPr lang="fr-FR" dirty="0"/>
              <a:t>ou des apprentissages ultérieurs ; 5) quand l’élève établit des contacts avec les autres pour construire ses connaissances et son savoir</a:t>
            </a:r>
            <a:endParaRPr lang="fr-FR" dirty="0"/>
          </a:p>
        </p:txBody>
      </p:sp>
    </p:spTree>
    <p:extLst>
      <p:ext uri="{BB962C8B-B14F-4D97-AF65-F5344CB8AC3E}">
        <p14:creationId xmlns:p14="http://schemas.microsoft.com/office/powerpoint/2010/main" val="20930254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Quelle différence entre une approche par compétences et une approche par objectifs ?</a:t>
            </a:r>
            <a:endParaRPr lang="fr-FR" dirty="0"/>
          </a:p>
        </p:txBody>
      </p:sp>
      <p:sp>
        <p:nvSpPr>
          <p:cNvPr id="3" name="Espace réservé du contenu 2"/>
          <p:cNvSpPr>
            <a:spLocks noGrp="1"/>
          </p:cNvSpPr>
          <p:nvPr>
            <p:ph idx="1"/>
          </p:nvPr>
        </p:nvSpPr>
        <p:spPr>
          <a:xfrm>
            <a:off x="1295401" y="2556932"/>
            <a:ext cx="9968344" cy="3691468"/>
          </a:xfrm>
        </p:spPr>
        <p:txBody>
          <a:bodyPr>
            <a:normAutofit/>
          </a:bodyPr>
          <a:lstStyle/>
          <a:p>
            <a:pPr algn="just">
              <a:buFont typeface="Wingdings" panose="05000000000000000000" pitchFamily="2" charset="2"/>
              <a:buChar char="Ø"/>
            </a:pPr>
            <a:r>
              <a:rPr lang="fr-FR" dirty="0"/>
              <a:t> </a:t>
            </a:r>
            <a:r>
              <a:rPr lang="fr-FR" b="1" dirty="0"/>
              <a:t>L’approche par </a:t>
            </a:r>
            <a:r>
              <a:rPr lang="fr-FR" b="1" dirty="0" smtClean="0"/>
              <a:t>objectifs:</a:t>
            </a:r>
          </a:p>
          <a:p>
            <a:pPr marL="0" indent="0" algn="just">
              <a:buNone/>
            </a:pPr>
            <a:r>
              <a:rPr lang="fr-FR" dirty="0" smtClean="0"/>
              <a:t>est </a:t>
            </a:r>
            <a:r>
              <a:rPr lang="fr-FR" dirty="0"/>
              <a:t>centrée sur l’acquisition des savoirs et savoir-faire </a:t>
            </a:r>
            <a:r>
              <a:rPr lang="fr-FR" dirty="0" smtClean="0"/>
              <a:t>négligeant </a:t>
            </a:r>
            <a:r>
              <a:rPr lang="fr-FR" dirty="0"/>
              <a:t>l’acquisition des processus </a:t>
            </a:r>
            <a:r>
              <a:rPr lang="fr-FR" dirty="0" smtClean="0"/>
              <a:t>intellectuels. Elle </a:t>
            </a:r>
            <a:r>
              <a:rPr lang="fr-FR" dirty="0"/>
              <a:t>a comme porte d’entrée des </a:t>
            </a:r>
            <a:r>
              <a:rPr lang="fr-FR" dirty="0" smtClean="0"/>
              <a:t>comportements </a:t>
            </a:r>
            <a:r>
              <a:rPr lang="fr-FR" dirty="0"/>
              <a:t>observables structurés, mais séparés les uns des autres, qui sont à développer chez les apprenants. </a:t>
            </a:r>
            <a:endParaRPr lang="fr-FR" dirty="0" smtClean="0"/>
          </a:p>
          <a:p>
            <a:pPr marL="0" indent="0" algn="just">
              <a:buNone/>
            </a:pPr>
            <a:r>
              <a:rPr lang="fr-FR" b="1" dirty="0" smtClean="0"/>
              <a:t>L’approche </a:t>
            </a:r>
            <a:r>
              <a:rPr lang="fr-FR" b="1" dirty="0"/>
              <a:t>par compétences est une </a:t>
            </a:r>
            <a:r>
              <a:rPr lang="fr-FR" b="1" dirty="0" smtClean="0"/>
              <a:t>manière </a:t>
            </a:r>
            <a:r>
              <a:rPr lang="fr-FR" b="1" dirty="0"/>
              <a:t>de concevoir, de penser et de mettre en œuvre l’enseignement/apprentissage qui vient combler les insuffisances d’une approche par objectifs.</a:t>
            </a:r>
            <a:endParaRPr lang="fr-FR" b="1" dirty="0"/>
          </a:p>
        </p:txBody>
      </p:sp>
    </p:spTree>
    <p:extLst>
      <p:ext uri="{BB962C8B-B14F-4D97-AF65-F5344CB8AC3E}">
        <p14:creationId xmlns:p14="http://schemas.microsoft.com/office/powerpoint/2010/main" val="13173366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Etude comparative</a:t>
            </a:r>
            <a:endParaRPr lang="fr-FR" dirty="0"/>
          </a:p>
        </p:txBody>
      </p:sp>
      <p:sp>
        <p:nvSpPr>
          <p:cNvPr id="3" name="Espace réservé du contenu 2"/>
          <p:cNvSpPr>
            <a:spLocks noGrp="1"/>
          </p:cNvSpPr>
          <p:nvPr>
            <p:ph idx="1"/>
          </p:nvPr>
        </p:nvSpPr>
        <p:spPr>
          <a:xfrm>
            <a:off x="1295401" y="2556932"/>
            <a:ext cx="9968344" cy="3691468"/>
          </a:xfrm>
        </p:spPr>
        <p:txBody>
          <a:bodyPr>
            <a:normAutofit/>
          </a:bodyPr>
          <a:lstStyle/>
          <a:p>
            <a:pPr algn="just">
              <a:buFont typeface="Wingdings" panose="05000000000000000000" pitchFamily="2" charset="2"/>
              <a:buChar char="Ø"/>
            </a:pPr>
            <a:r>
              <a:rPr lang="fr-FR" dirty="0"/>
              <a:t> </a:t>
            </a:r>
            <a:r>
              <a:rPr lang="fr-FR" b="1" dirty="0"/>
              <a:t>L’approche par </a:t>
            </a:r>
            <a:r>
              <a:rPr lang="fr-FR" b="1" dirty="0" smtClean="0"/>
              <a:t>objectifs:</a:t>
            </a:r>
          </a:p>
          <a:p>
            <a:pPr marL="0" indent="0" algn="just">
              <a:buNone/>
            </a:pPr>
            <a:r>
              <a:rPr lang="fr-FR" dirty="0" smtClean="0"/>
              <a:t>Le </a:t>
            </a:r>
            <a:r>
              <a:rPr lang="fr-FR" dirty="0"/>
              <a:t>déroulement de la séance dans une </a:t>
            </a:r>
            <a:r>
              <a:rPr lang="fr-FR" dirty="0" smtClean="0"/>
              <a:t>classe </a:t>
            </a:r>
            <a:r>
              <a:rPr lang="fr-FR" dirty="0"/>
              <a:t>travaillant selon </a:t>
            </a:r>
            <a:r>
              <a:rPr lang="fr-FR" b="1" dirty="0"/>
              <a:t>l’approche par objectifs </a:t>
            </a:r>
            <a:r>
              <a:rPr lang="fr-FR" dirty="0" smtClean="0"/>
              <a:t>se fait </a:t>
            </a:r>
            <a:r>
              <a:rPr lang="fr-FR" dirty="0"/>
              <a:t>selon les étapes suivantes </a:t>
            </a:r>
            <a:r>
              <a:rPr lang="fr-FR" dirty="0" smtClean="0"/>
              <a:t>:</a:t>
            </a:r>
          </a:p>
          <a:p>
            <a:pPr marL="457200" indent="-457200" algn="just">
              <a:buFont typeface="+mj-lt"/>
              <a:buAutoNum type="arabicPeriod"/>
            </a:pPr>
            <a:r>
              <a:rPr lang="fr-FR" b="1" dirty="0" smtClean="0"/>
              <a:t> Introduction de l’activité: </a:t>
            </a:r>
            <a:r>
              <a:rPr lang="fr-FR" dirty="0"/>
              <a:t>Le maître introduit l’activité, s’assure que la consigne de l’activité proposée est bien </a:t>
            </a:r>
            <a:r>
              <a:rPr lang="fr-FR" dirty="0" smtClean="0"/>
              <a:t>comprise</a:t>
            </a:r>
            <a:r>
              <a:rPr lang="fr-FR" dirty="0"/>
              <a:t>, il commence par une phase préparatoire au travail ultérieur. Ensuite il fait un rappel de ce qui a été déjà vu, et alors il lance l’activité. Chaque élève sait exactement ce qu’il a à faire, il commence à résoudre l’activité, en se </a:t>
            </a:r>
            <a:r>
              <a:rPr lang="fr-FR" dirty="0" smtClean="0"/>
              <a:t>référant </a:t>
            </a:r>
            <a:r>
              <a:rPr lang="fr-FR" dirty="0"/>
              <a:t>aux outils d’aide nécessaire que </a:t>
            </a:r>
            <a:r>
              <a:rPr lang="fr-FR" dirty="0" smtClean="0"/>
              <a:t>suggèrent </a:t>
            </a:r>
            <a:r>
              <a:rPr lang="fr-FR" dirty="0"/>
              <a:t>les situations à exploiter.</a:t>
            </a:r>
            <a:endParaRPr lang="fr-FR" b="1" dirty="0"/>
          </a:p>
        </p:txBody>
      </p:sp>
    </p:spTree>
    <p:extLst>
      <p:ext uri="{BB962C8B-B14F-4D97-AF65-F5344CB8AC3E}">
        <p14:creationId xmlns:p14="http://schemas.microsoft.com/office/powerpoint/2010/main" val="8923222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Etude comparative</a:t>
            </a:r>
            <a:endParaRPr lang="fr-FR" dirty="0"/>
          </a:p>
        </p:txBody>
      </p:sp>
      <p:sp>
        <p:nvSpPr>
          <p:cNvPr id="3" name="Espace réservé du contenu 2"/>
          <p:cNvSpPr>
            <a:spLocks noGrp="1"/>
          </p:cNvSpPr>
          <p:nvPr>
            <p:ph idx="1"/>
          </p:nvPr>
        </p:nvSpPr>
        <p:spPr>
          <a:xfrm>
            <a:off x="1295401" y="2556932"/>
            <a:ext cx="9968344" cy="3691468"/>
          </a:xfrm>
        </p:spPr>
        <p:txBody>
          <a:bodyPr>
            <a:normAutofit fontScale="92500" lnSpcReduction="20000"/>
          </a:bodyPr>
          <a:lstStyle/>
          <a:p>
            <a:pPr marL="0" indent="0" algn="just">
              <a:buNone/>
            </a:pPr>
            <a:r>
              <a:rPr lang="fr-FR" b="1" dirty="0" smtClean="0"/>
              <a:t>2</a:t>
            </a:r>
            <a:r>
              <a:rPr lang="fr-FR" b="1" dirty="0"/>
              <a:t>. </a:t>
            </a:r>
            <a:r>
              <a:rPr lang="fr-FR" b="1" dirty="0" smtClean="0"/>
              <a:t>Rôle </a:t>
            </a:r>
            <a:r>
              <a:rPr lang="fr-FR" b="1" dirty="0"/>
              <a:t>joué </a:t>
            </a:r>
            <a:r>
              <a:rPr lang="fr-FR" b="1" dirty="0" smtClean="0"/>
              <a:t>par l’enseignant </a:t>
            </a:r>
            <a:r>
              <a:rPr lang="fr-FR" b="1" dirty="0"/>
              <a:t>pendant </a:t>
            </a:r>
            <a:r>
              <a:rPr lang="fr-FR" b="1" dirty="0" smtClean="0"/>
              <a:t>l’activité: </a:t>
            </a:r>
            <a:r>
              <a:rPr lang="fr-FR" dirty="0"/>
              <a:t>Le maître attire l’attention sur les erreurs, corrige quelques énoncés, répond aux </a:t>
            </a:r>
            <a:r>
              <a:rPr lang="fr-FR" dirty="0" smtClean="0"/>
              <a:t>sollicitations</a:t>
            </a:r>
            <a:r>
              <a:rPr lang="fr-FR" dirty="0"/>
              <a:t>. Le moment venu, il met fin à </a:t>
            </a:r>
            <a:r>
              <a:rPr lang="fr-FR" dirty="0" smtClean="0"/>
              <a:t>l’activité</a:t>
            </a:r>
            <a:r>
              <a:rPr lang="fr-FR" dirty="0"/>
              <a:t>. On lit les énoncés obtenus, on les commente et on les corrige puis on range les travaux</a:t>
            </a:r>
            <a:r>
              <a:rPr lang="fr-FR" dirty="0" smtClean="0"/>
              <a:t>.</a:t>
            </a:r>
          </a:p>
          <a:p>
            <a:pPr marL="0" indent="0" algn="just">
              <a:buNone/>
            </a:pPr>
            <a:r>
              <a:rPr lang="fr-FR" b="1" dirty="0" smtClean="0"/>
              <a:t>3. Constat: </a:t>
            </a:r>
            <a:r>
              <a:rPr lang="fr-FR" dirty="0" smtClean="0"/>
              <a:t>Cette </a:t>
            </a:r>
            <a:r>
              <a:rPr lang="fr-FR" dirty="0"/>
              <a:t>approche de l’apprentissage par </a:t>
            </a:r>
            <a:r>
              <a:rPr lang="fr-FR" dirty="0" smtClean="0"/>
              <a:t>objectifs </a:t>
            </a:r>
            <a:r>
              <a:rPr lang="fr-FR" dirty="0"/>
              <a:t>permet certes d’obtenir un produit </a:t>
            </a:r>
            <a:r>
              <a:rPr lang="fr-FR" dirty="0" smtClean="0"/>
              <a:t>répondant </a:t>
            </a:r>
            <a:r>
              <a:rPr lang="fr-FR" dirty="0"/>
              <a:t>à une consigne précise et mobilisant des savoirs et des savoir-faire, mais l’activité est convergente : tous les élèves font la même chose dans les mêmes conditions selon une consigne unique décidée par l’enseignant. La situation est exclusivement scolaire </a:t>
            </a:r>
            <a:r>
              <a:rPr lang="fr-FR" dirty="0" smtClean="0"/>
              <a:t>c’est-à</a:t>
            </a:r>
            <a:r>
              <a:rPr lang="fr-FR" dirty="0"/>
              <a:t>-</a:t>
            </a:r>
            <a:r>
              <a:rPr lang="fr-FR" dirty="0" smtClean="0"/>
              <a:t>dire </a:t>
            </a:r>
            <a:r>
              <a:rPr lang="fr-FR" dirty="0"/>
              <a:t>ne visant qu’une micro-compétence </a:t>
            </a:r>
            <a:r>
              <a:rPr lang="fr-FR" dirty="0" smtClean="0"/>
              <a:t>disciplinaire </a:t>
            </a:r>
            <a:r>
              <a:rPr lang="fr-FR" dirty="0"/>
              <a:t>très pointue, ne garantissant </a:t>
            </a:r>
            <a:r>
              <a:rPr lang="fr-FR" dirty="0" smtClean="0"/>
              <a:t>pas la maîtrise </a:t>
            </a:r>
            <a:r>
              <a:rPr lang="fr-FR" dirty="0"/>
              <a:t>d’une réelle compétence de communication. Par ailleurs, certaines </a:t>
            </a:r>
            <a:r>
              <a:rPr lang="fr-FR" dirty="0" smtClean="0"/>
              <a:t>compétences transversales </a:t>
            </a:r>
            <a:r>
              <a:rPr lang="fr-FR" dirty="0"/>
              <a:t>énoncées ne peuvent être développées dans des </a:t>
            </a:r>
            <a:r>
              <a:rPr lang="fr-FR" dirty="0" smtClean="0"/>
              <a:t>activités individuelles </a:t>
            </a:r>
            <a:r>
              <a:rPr lang="fr-FR" dirty="0"/>
              <a:t>de ce type et dans des situations d’apprentissage de cette nature.</a:t>
            </a:r>
            <a:endParaRPr lang="fr-FR" dirty="0"/>
          </a:p>
        </p:txBody>
      </p:sp>
    </p:spTree>
    <p:extLst>
      <p:ext uri="{BB962C8B-B14F-4D97-AF65-F5344CB8AC3E}">
        <p14:creationId xmlns:p14="http://schemas.microsoft.com/office/powerpoint/2010/main" val="31598496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Etude comparative</a:t>
            </a:r>
            <a:endParaRPr lang="fr-FR" dirty="0"/>
          </a:p>
        </p:txBody>
      </p:sp>
      <p:sp>
        <p:nvSpPr>
          <p:cNvPr id="3" name="Espace réservé du contenu 2"/>
          <p:cNvSpPr>
            <a:spLocks noGrp="1"/>
          </p:cNvSpPr>
          <p:nvPr>
            <p:ph idx="1"/>
          </p:nvPr>
        </p:nvSpPr>
        <p:spPr>
          <a:xfrm>
            <a:off x="1295401" y="2556932"/>
            <a:ext cx="9968344" cy="3691468"/>
          </a:xfrm>
        </p:spPr>
        <p:txBody>
          <a:bodyPr>
            <a:normAutofit/>
          </a:bodyPr>
          <a:lstStyle/>
          <a:p>
            <a:pPr marL="0" indent="0" algn="just">
              <a:buNone/>
            </a:pPr>
            <a:r>
              <a:rPr lang="fr-FR" b="1" dirty="0" smtClean="0"/>
              <a:t>4. exercices réalisés: </a:t>
            </a:r>
          </a:p>
          <a:p>
            <a:pPr marL="0" indent="0" algn="just">
              <a:buNone/>
            </a:pPr>
            <a:r>
              <a:rPr lang="fr-FR" dirty="0" smtClean="0"/>
              <a:t>Les </a:t>
            </a:r>
            <a:r>
              <a:rPr lang="fr-FR" dirty="0"/>
              <a:t>exercices sont conservés dans les cahiers des élèves</a:t>
            </a:r>
            <a:r>
              <a:rPr lang="fr-FR" dirty="0" smtClean="0"/>
              <a:t>.</a:t>
            </a:r>
          </a:p>
          <a:p>
            <a:pPr marL="0" indent="0" algn="just">
              <a:buNone/>
            </a:pPr>
            <a:r>
              <a:rPr lang="fr-FR" b="1" dirty="0" smtClean="0"/>
              <a:t>5. Evaluation: </a:t>
            </a:r>
          </a:p>
          <a:p>
            <a:pPr marL="0" indent="0" algn="just">
              <a:buNone/>
            </a:pPr>
            <a:r>
              <a:rPr lang="fr-FR" dirty="0" smtClean="0"/>
              <a:t>Si </a:t>
            </a:r>
            <a:r>
              <a:rPr lang="fr-FR" dirty="0"/>
              <a:t>toute la classe a réussi l’exercice </a:t>
            </a:r>
            <a:r>
              <a:rPr lang="fr-FR" dirty="0" smtClean="0"/>
              <a:t>proposé</a:t>
            </a:r>
            <a:r>
              <a:rPr lang="fr-FR" dirty="0"/>
              <a:t>, le maître rédige une appréciation sur le cahier ou attribue une note et programme un autre objectif pour la journée suivante. Si un grand nombre d’élèves ne réussit </a:t>
            </a:r>
            <a:r>
              <a:rPr lang="fr-FR" dirty="0" smtClean="0"/>
              <a:t>pas l’exercice</a:t>
            </a:r>
            <a:r>
              <a:rPr lang="fr-FR" dirty="0"/>
              <a:t>, le maître programme une révision et poursuit la </a:t>
            </a:r>
            <a:r>
              <a:rPr lang="fr-FR" dirty="0" smtClean="0"/>
              <a:t>réalisation </a:t>
            </a:r>
            <a:r>
              <a:rPr lang="fr-FR" dirty="0"/>
              <a:t>des objectifs déjà planifiés pour la journée suivante.</a:t>
            </a:r>
            <a:endParaRPr lang="fr-FR" dirty="0"/>
          </a:p>
        </p:txBody>
      </p:sp>
    </p:spTree>
    <p:extLst>
      <p:ext uri="{BB962C8B-B14F-4D97-AF65-F5344CB8AC3E}">
        <p14:creationId xmlns:p14="http://schemas.microsoft.com/office/powerpoint/2010/main" val="25846504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Etude comparative</a:t>
            </a:r>
            <a:endParaRPr lang="fr-FR" dirty="0"/>
          </a:p>
        </p:txBody>
      </p:sp>
      <p:sp>
        <p:nvSpPr>
          <p:cNvPr id="3" name="Espace réservé du contenu 2"/>
          <p:cNvSpPr>
            <a:spLocks noGrp="1"/>
          </p:cNvSpPr>
          <p:nvPr>
            <p:ph idx="1"/>
          </p:nvPr>
        </p:nvSpPr>
        <p:spPr>
          <a:xfrm>
            <a:off x="1295401" y="2556932"/>
            <a:ext cx="9968344" cy="3691468"/>
          </a:xfrm>
        </p:spPr>
        <p:txBody>
          <a:bodyPr>
            <a:normAutofit fontScale="92500" lnSpcReduction="20000"/>
          </a:bodyPr>
          <a:lstStyle/>
          <a:p>
            <a:pPr algn="just">
              <a:buFont typeface="Wingdings" panose="05000000000000000000" pitchFamily="2" charset="2"/>
              <a:buChar char="Ø"/>
            </a:pPr>
            <a:r>
              <a:rPr lang="fr-FR" dirty="0"/>
              <a:t>Approche par les </a:t>
            </a:r>
            <a:r>
              <a:rPr lang="fr-FR" dirty="0" smtClean="0"/>
              <a:t>compétences:</a:t>
            </a:r>
          </a:p>
          <a:p>
            <a:pPr marL="0" indent="0" algn="just">
              <a:buNone/>
            </a:pPr>
            <a:r>
              <a:rPr lang="fr-FR" dirty="0" smtClean="0"/>
              <a:t> </a:t>
            </a:r>
            <a:r>
              <a:rPr lang="fr-FR" dirty="0"/>
              <a:t>Imaginons maintenant le déroulement de la séance dans une classe travaillant selon l’approche par compétences. Les </a:t>
            </a:r>
            <a:r>
              <a:rPr lang="fr-FR" dirty="0" smtClean="0"/>
              <a:t>étapes suivies </a:t>
            </a:r>
            <a:r>
              <a:rPr lang="fr-FR" dirty="0"/>
              <a:t>sont alors les suivantes </a:t>
            </a:r>
            <a:r>
              <a:rPr lang="fr-FR" dirty="0" smtClean="0"/>
              <a:t>:</a:t>
            </a:r>
          </a:p>
          <a:p>
            <a:pPr marL="0" indent="0" algn="just">
              <a:buNone/>
            </a:pPr>
            <a:r>
              <a:rPr lang="fr-FR" b="1" dirty="0" smtClean="0"/>
              <a:t>1. Introduction </a:t>
            </a:r>
            <a:r>
              <a:rPr lang="fr-FR" b="1" dirty="0"/>
              <a:t>de </a:t>
            </a:r>
            <a:r>
              <a:rPr lang="fr-FR" b="1" dirty="0" smtClean="0"/>
              <a:t>l’activité: </a:t>
            </a:r>
            <a:r>
              <a:rPr lang="fr-FR" dirty="0" smtClean="0"/>
              <a:t>Le maître </a:t>
            </a:r>
            <a:r>
              <a:rPr lang="fr-FR" dirty="0"/>
              <a:t>introduit l’activité</a:t>
            </a:r>
            <a:r>
              <a:rPr lang="fr-FR" dirty="0" smtClean="0"/>
              <a:t>. Les élèves répondent </a:t>
            </a:r>
            <a:r>
              <a:rPr lang="fr-FR" dirty="0"/>
              <a:t>aux questions posées par le maître et </a:t>
            </a:r>
            <a:r>
              <a:rPr lang="fr-FR" dirty="0" smtClean="0"/>
              <a:t>réfléchissent </a:t>
            </a:r>
            <a:r>
              <a:rPr lang="fr-FR" dirty="0"/>
              <a:t>ensemble sur la forme que prendra leur participation. Ils définissent les paramètres de la situation </a:t>
            </a:r>
            <a:r>
              <a:rPr lang="fr-FR" dirty="0" smtClean="0"/>
              <a:t>proposée</a:t>
            </a:r>
            <a:r>
              <a:rPr lang="fr-FR" dirty="0"/>
              <a:t>. </a:t>
            </a:r>
            <a:r>
              <a:rPr lang="fr-FR" dirty="0" smtClean="0"/>
              <a:t>Ensuite, </a:t>
            </a:r>
            <a:r>
              <a:rPr lang="fr-FR" dirty="0"/>
              <a:t>ils proposent des activités: affiches, </a:t>
            </a:r>
            <a:r>
              <a:rPr lang="fr-FR" dirty="0" smtClean="0"/>
              <a:t>tableaux…… </a:t>
            </a:r>
            <a:r>
              <a:rPr lang="fr-FR" dirty="0"/>
              <a:t>Puis ils discutent les propositions, leur originalité, leur faisabilité, les difficultés éventuelles, les ressources nécessaires, etc. Ils choisissent parmi les propositions celles qui leur plaisent, </a:t>
            </a:r>
            <a:r>
              <a:rPr lang="fr-FR" dirty="0" smtClean="0"/>
              <a:t>qui sont </a:t>
            </a:r>
            <a:r>
              <a:rPr lang="fr-FR" dirty="0"/>
              <a:t>accessibles… et justifient leur choix. Ils définissent les savoirs à </a:t>
            </a:r>
            <a:r>
              <a:rPr lang="fr-FR" dirty="0" smtClean="0"/>
              <a:t>mobiliser</a:t>
            </a:r>
            <a:r>
              <a:rPr lang="fr-FR" dirty="0"/>
              <a:t>. Ils se constituent en groupes de travail (avec la collaboration du maître) pour réaliser les activités retenues.</a:t>
            </a:r>
            <a:endParaRPr lang="fr-FR" dirty="0"/>
          </a:p>
        </p:txBody>
      </p:sp>
    </p:spTree>
    <p:extLst>
      <p:ext uri="{BB962C8B-B14F-4D97-AF65-F5344CB8AC3E}">
        <p14:creationId xmlns:p14="http://schemas.microsoft.com/office/powerpoint/2010/main" val="33873050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Etude comparative</a:t>
            </a:r>
            <a:endParaRPr lang="fr-FR" dirty="0"/>
          </a:p>
        </p:txBody>
      </p:sp>
      <p:sp>
        <p:nvSpPr>
          <p:cNvPr id="3" name="Espace réservé du contenu 2"/>
          <p:cNvSpPr>
            <a:spLocks noGrp="1"/>
          </p:cNvSpPr>
          <p:nvPr>
            <p:ph idx="1"/>
          </p:nvPr>
        </p:nvSpPr>
        <p:spPr>
          <a:xfrm>
            <a:off x="1295401" y="2556932"/>
            <a:ext cx="9968344" cy="3691468"/>
          </a:xfrm>
        </p:spPr>
        <p:txBody>
          <a:bodyPr>
            <a:normAutofit/>
          </a:bodyPr>
          <a:lstStyle/>
          <a:p>
            <a:pPr marL="0" indent="0" algn="just">
              <a:buNone/>
            </a:pPr>
            <a:r>
              <a:rPr lang="fr-FR" b="1" dirty="0" smtClean="0"/>
              <a:t>2. Rôle </a:t>
            </a:r>
            <a:r>
              <a:rPr lang="fr-FR" b="1" dirty="0"/>
              <a:t>joué par l’enseignant pendant </a:t>
            </a:r>
            <a:r>
              <a:rPr lang="fr-FR" b="1" dirty="0" smtClean="0"/>
              <a:t>l’activité: </a:t>
            </a:r>
            <a:r>
              <a:rPr lang="fr-FR" dirty="0"/>
              <a:t>Le maître supervise la bonne marche et l’avancement des travaux. Il gère le temps, le rappelle souvent. </a:t>
            </a:r>
            <a:r>
              <a:rPr lang="fr-FR" dirty="0" smtClean="0"/>
              <a:t>Il sert </a:t>
            </a:r>
            <a:r>
              <a:rPr lang="fr-FR" dirty="0"/>
              <a:t>de personne-ressources pour aider, orienter, fournir des outils d’aide, intervenir éventuellement en cas de conflit et procéder à </a:t>
            </a:r>
            <a:r>
              <a:rPr lang="fr-FR" dirty="0" smtClean="0"/>
              <a:t>des régulations immédiates </a:t>
            </a:r>
            <a:r>
              <a:rPr lang="fr-FR" dirty="0"/>
              <a:t>et </a:t>
            </a:r>
            <a:r>
              <a:rPr lang="fr-FR" dirty="0" smtClean="0"/>
              <a:t>ponctuelles</a:t>
            </a:r>
            <a:r>
              <a:rPr lang="fr-FR" dirty="0"/>
              <a:t>. Il enregistre les lacunes qui nécessitent une remédiation ultérieure plus conséquente.</a:t>
            </a:r>
            <a:endParaRPr lang="fr-FR" dirty="0"/>
          </a:p>
        </p:txBody>
      </p:sp>
    </p:spTree>
    <p:extLst>
      <p:ext uri="{BB962C8B-B14F-4D97-AF65-F5344CB8AC3E}">
        <p14:creationId xmlns:p14="http://schemas.microsoft.com/office/powerpoint/2010/main" val="34614583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Etude comparative</a:t>
            </a:r>
            <a:endParaRPr lang="fr-FR" dirty="0"/>
          </a:p>
        </p:txBody>
      </p:sp>
      <p:sp>
        <p:nvSpPr>
          <p:cNvPr id="3" name="Espace réservé du contenu 2"/>
          <p:cNvSpPr>
            <a:spLocks noGrp="1"/>
          </p:cNvSpPr>
          <p:nvPr>
            <p:ph idx="1"/>
          </p:nvPr>
        </p:nvSpPr>
        <p:spPr>
          <a:xfrm>
            <a:off x="1295401" y="2556932"/>
            <a:ext cx="9968344" cy="3691468"/>
          </a:xfrm>
        </p:spPr>
        <p:txBody>
          <a:bodyPr>
            <a:normAutofit/>
          </a:bodyPr>
          <a:lstStyle/>
          <a:p>
            <a:pPr marL="0" indent="0" algn="just">
              <a:buNone/>
            </a:pPr>
            <a:r>
              <a:rPr lang="fr-FR" b="1" dirty="0" smtClean="0"/>
              <a:t>3. Constat: </a:t>
            </a:r>
            <a:r>
              <a:rPr lang="fr-FR" dirty="0"/>
              <a:t>Cette approche de l’apprentissage permet de développer des compétences disciplinaires orale et écrite </a:t>
            </a:r>
            <a:r>
              <a:rPr lang="fr-FR" dirty="0" smtClean="0"/>
              <a:t>dans la </a:t>
            </a:r>
            <a:r>
              <a:rPr lang="fr-FR" dirty="0"/>
              <a:t>mesure où </a:t>
            </a:r>
            <a:r>
              <a:rPr lang="fr-FR" dirty="0" smtClean="0"/>
              <a:t>les savoirs et savoir faire </a:t>
            </a:r>
            <a:r>
              <a:rPr lang="fr-FR" dirty="0"/>
              <a:t>sont mobilisés et intégrés pour résoudre une situation-problème significative. Cette stratégie d’apprentissage contribue aussi au </a:t>
            </a:r>
            <a:r>
              <a:rPr lang="fr-FR" dirty="0" smtClean="0"/>
              <a:t>développement </a:t>
            </a:r>
            <a:r>
              <a:rPr lang="fr-FR" dirty="0"/>
              <a:t>des compétences transversales telles que travailler en coopération (avec des camarades) ; mettre en œuvre une méthode de travail (recherche d’une démarche appropriée à la </a:t>
            </a:r>
            <a:r>
              <a:rPr lang="fr-FR" dirty="0" smtClean="0"/>
              <a:t>réalisation </a:t>
            </a:r>
            <a:r>
              <a:rPr lang="fr-FR" dirty="0"/>
              <a:t>de la tâche demandée) et exercer sa pensée critique (lors du débat autour des premières propositions). Les </a:t>
            </a:r>
            <a:r>
              <a:rPr lang="fr-FR" dirty="0" smtClean="0"/>
              <a:t>productions sont </a:t>
            </a:r>
            <a:r>
              <a:rPr lang="fr-FR" dirty="0"/>
              <a:t>variées, les </a:t>
            </a:r>
            <a:r>
              <a:rPr lang="fr-FR" dirty="0" smtClean="0"/>
              <a:t>élèves sont </a:t>
            </a:r>
            <a:r>
              <a:rPr lang="fr-FR" dirty="0"/>
              <a:t>totalement impliqués </a:t>
            </a:r>
            <a:r>
              <a:rPr lang="fr-FR" dirty="0" smtClean="0"/>
              <a:t>dans le </a:t>
            </a:r>
            <a:r>
              <a:rPr lang="fr-FR" dirty="0"/>
              <a:t>travail.</a:t>
            </a:r>
            <a:endParaRPr lang="fr-FR" dirty="0"/>
          </a:p>
        </p:txBody>
      </p:sp>
    </p:spTree>
    <p:extLst>
      <p:ext uri="{BB962C8B-B14F-4D97-AF65-F5344CB8AC3E}">
        <p14:creationId xmlns:p14="http://schemas.microsoft.com/office/powerpoint/2010/main" val="30793712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Etude comparative</a:t>
            </a:r>
            <a:endParaRPr lang="fr-FR" dirty="0"/>
          </a:p>
        </p:txBody>
      </p:sp>
      <p:sp>
        <p:nvSpPr>
          <p:cNvPr id="3" name="Espace réservé du contenu 2"/>
          <p:cNvSpPr>
            <a:spLocks noGrp="1"/>
          </p:cNvSpPr>
          <p:nvPr>
            <p:ph idx="1"/>
          </p:nvPr>
        </p:nvSpPr>
        <p:spPr>
          <a:xfrm>
            <a:off x="1295401" y="2556932"/>
            <a:ext cx="9968344" cy="3691468"/>
          </a:xfrm>
        </p:spPr>
        <p:txBody>
          <a:bodyPr>
            <a:normAutofit/>
          </a:bodyPr>
          <a:lstStyle/>
          <a:p>
            <a:pPr marL="0" indent="0" algn="just">
              <a:buNone/>
            </a:pPr>
            <a:r>
              <a:rPr lang="fr-FR" b="1" dirty="0" smtClean="0"/>
              <a:t>4. Travaux réalisés: </a:t>
            </a:r>
            <a:r>
              <a:rPr lang="fr-FR" dirty="0" smtClean="0"/>
              <a:t>Les travaux terminés sont </a:t>
            </a:r>
            <a:r>
              <a:rPr lang="fr-FR" dirty="0"/>
              <a:t>affichés. </a:t>
            </a:r>
            <a:r>
              <a:rPr lang="fr-FR" dirty="0" smtClean="0"/>
              <a:t>Ils sont </a:t>
            </a:r>
            <a:r>
              <a:rPr lang="fr-FR" dirty="0"/>
              <a:t>présentés par leurs auteurs, commentés et corrigés par les autres groupes. La mise au propre qui est une étape </a:t>
            </a:r>
            <a:r>
              <a:rPr lang="fr-FR" dirty="0" smtClean="0"/>
              <a:t>très importante </a:t>
            </a:r>
            <a:r>
              <a:rPr lang="fr-FR" dirty="0"/>
              <a:t>est prise en </a:t>
            </a:r>
            <a:r>
              <a:rPr lang="fr-FR" dirty="0" smtClean="0"/>
              <a:t>charge </a:t>
            </a:r>
            <a:r>
              <a:rPr lang="fr-FR" dirty="0"/>
              <a:t>par chaque groupe qui peut mener ce travail soit à l’école au cours d’une séance ultérieure soit hors de l’école : les élèves organisent </a:t>
            </a:r>
            <a:r>
              <a:rPr lang="fr-FR" dirty="0" smtClean="0"/>
              <a:t>librement mais sont soumis </a:t>
            </a:r>
            <a:r>
              <a:rPr lang="fr-FR" dirty="0"/>
              <a:t>à un contrat fixant la date de remise des travaux et les modalités de </a:t>
            </a:r>
            <a:r>
              <a:rPr lang="fr-FR" dirty="0" smtClean="0"/>
              <a:t>présentation</a:t>
            </a:r>
            <a:r>
              <a:rPr lang="fr-FR" dirty="0"/>
              <a:t>. La finalisation des travaux se </a:t>
            </a:r>
            <a:r>
              <a:rPr lang="fr-FR" dirty="0" smtClean="0"/>
              <a:t>traduit </a:t>
            </a:r>
            <a:r>
              <a:rPr lang="fr-FR" dirty="0"/>
              <a:t>par leur affichage en classe, dans la cour, leur publication dans le journal scolaire, etc.</a:t>
            </a:r>
            <a:endParaRPr lang="fr-FR" dirty="0"/>
          </a:p>
        </p:txBody>
      </p:sp>
    </p:spTree>
    <p:extLst>
      <p:ext uri="{BB962C8B-B14F-4D97-AF65-F5344CB8AC3E}">
        <p14:creationId xmlns:p14="http://schemas.microsoft.com/office/powerpoint/2010/main" val="35535639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Etude comparative</a:t>
            </a:r>
            <a:endParaRPr lang="fr-FR" dirty="0"/>
          </a:p>
        </p:txBody>
      </p:sp>
      <p:sp>
        <p:nvSpPr>
          <p:cNvPr id="3" name="Espace réservé du contenu 2"/>
          <p:cNvSpPr>
            <a:spLocks noGrp="1"/>
          </p:cNvSpPr>
          <p:nvPr>
            <p:ph idx="1"/>
          </p:nvPr>
        </p:nvSpPr>
        <p:spPr>
          <a:xfrm>
            <a:off x="1295401" y="2556932"/>
            <a:ext cx="9968344" cy="3691468"/>
          </a:xfrm>
        </p:spPr>
        <p:txBody>
          <a:bodyPr>
            <a:normAutofit/>
          </a:bodyPr>
          <a:lstStyle/>
          <a:p>
            <a:pPr marL="0" indent="0" algn="just">
              <a:buNone/>
            </a:pPr>
            <a:r>
              <a:rPr lang="fr-FR" b="1" dirty="0" smtClean="0"/>
              <a:t>5. Evaluation: </a:t>
            </a:r>
            <a:r>
              <a:rPr lang="fr-FR" dirty="0"/>
              <a:t>Si au cours des activités, le maître a </a:t>
            </a:r>
            <a:r>
              <a:rPr lang="fr-FR" dirty="0" smtClean="0"/>
              <a:t>identifié des lacunes liées </a:t>
            </a:r>
            <a:r>
              <a:rPr lang="fr-FR" dirty="0"/>
              <a:t>à des apprentissages </a:t>
            </a:r>
            <a:r>
              <a:rPr lang="fr-FR" dirty="0" smtClean="0"/>
              <a:t>non maîtrisés</a:t>
            </a:r>
            <a:r>
              <a:rPr lang="fr-FR" dirty="0"/>
              <a:t>, il réalise une remédiation </a:t>
            </a:r>
            <a:r>
              <a:rPr lang="fr-FR" dirty="0" smtClean="0"/>
              <a:t>immédiate </a:t>
            </a:r>
            <a:r>
              <a:rPr lang="fr-FR" dirty="0"/>
              <a:t>auprès des élèves concernés par ces erreurs ou planifie une action de remédiation ciblée soit immédiate soit à court terme soit à long terme selon le degré d’importance des </a:t>
            </a:r>
            <a:r>
              <a:rPr lang="fr-FR" dirty="0" smtClean="0"/>
              <a:t>erreurs.</a:t>
            </a:r>
            <a:endParaRPr lang="fr-FR" dirty="0"/>
          </a:p>
        </p:txBody>
      </p:sp>
    </p:spTree>
    <p:extLst>
      <p:ext uri="{BB962C8B-B14F-4D97-AF65-F5344CB8AC3E}">
        <p14:creationId xmlns:p14="http://schemas.microsoft.com/office/powerpoint/2010/main" val="5305744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Etude comparative</a:t>
            </a:r>
            <a:endParaRPr lang="fr-FR" dirty="0"/>
          </a:p>
        </p:txBody>
      </p:sp>
      <p:sp>
        <p:nvSpPr>
          <p:cNvPr id="3" name="Espace réservé du contenu 2"/>
          <p:cNvSpPr>
            <a:spLocks noGrp="1"/>
          </p:cNvSpPr>
          <p:nvPr>
            <p:ph idx="1"/>
          </p:nvPr>
        </p:nvSpPr>
        <p:spPr>
          <a:xfrm>
            <a:off x="1295401" y="2556932"/>
            <a:ext cx="9968344" cy="3691468"/>
          </a:xfrm>
        </p:spPr>
        <p:txBody>
          <a:bodyPr>
            <a:normAutofit/>
          </a:bodyPr>
          <a:lstStyle/>
          <a:p>
            <a:pPr marL="0" indent="0" algn="just">
              <a:buNone/>
            </a:pPr>
            <a:r>
              <a:rPr lang="fr-FR" b="1" dirty="0" smtClean="0"/>
              <a:t>5. Evaluation: </a:t>
            </a:r>
            <a:r>
              <a:rPr lang="fr-FR" dirty="0"/>
              <a:t>Si au cours des activités, le maître a </a:t>
            </a:r>
            <a:r>
              <a:rPr lang="fr-FR" dirty="0" smtClean="0"/>
              <a:t>identifié des lacunes liées </a:t>
            </a:r>
            <a:r>
              <a:rPr lang="fr-FR" dirty="0"/>
              <a:t>à des apprentissages </a:t>
            </a:r>
            <a:r>
              <a:rPr lang="fr-FR" dirty="0" smtClean="0"/>
              <a:t>non maîtrisés</a:t>
            </a:r>
            <a:r>
              <a:rPr lang="fr-FR" dirty="0"/>
              <a:t>, il réalise une remédiation </a:t>
            </a:r>
            <a:r>
              <a:rPr lang="fr-FR" dirty="0" smtClean="0"/>
              <a:t>immédiate </a:t>
            </a:r>
            <a:r>
              <a:rPr lang="fr-FR" dirty="0"/>
              <a:t>auprès des élèves concernés par ces erreurs ou planifie une action de remédiation ciblée soit immédiate soit à court terme soit à long terme selon le degré d’importance des </a:t>
            </a:r>
            <a:r>
              <a:rPr lang="fr-FR" dirty="0" smtClean="0"/>
              <a:t>erreurs.</a:t>
            </a:r>
            <a:endParaRPr lang="fr-FR" dirty="0"/>
          </a:p>
        </p:txBody>
      </p:sp>
    </p:spTree>
    <p:extLst>
      <p:ext uri="{BB962C8B-B14F-4D97-AF65-F5344CB8AC3E}">
        <p14:creationId xmlns:p14="http://schemas.microsoft.com/office/powerpoint/2010/main" val="15304571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369</TotalTime>
  <Words>3316</Words>
  <Application>Microsoft Office PowerPoint</Application>
  <PresentationFormat>Grand écran</PresentationFormat>
  <Paragraphs>95</Paragraphs>
  <Slides>32</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32</vt:i4>
      </vt:variant>
    </vt:vector>
  </HeadingPairs>
  <TitlesOfParts>
    <vt:vector size="36" baseType="lpstr">
      <vt:lpstr>Arial</vt:lpstr>
      <vt:lpstr>Garamond</vt:lpstr>
      <vt:lpstr>Wingdings</vt:lpstr>
      <vt:lpstr>Organique</vt:lpstr>
      <vt:lpstr>L’Approche Par Compétences</vt:lpstr>
      <vt:lpstr>Qu’est-ce qu’une compétence ?</vt:lpstr>
      <vt:lpstr>Qu’est-ce qu’une compétence ?</vt:lpstr>
      <vt:lpstr>Qu’est-ce qu’une compétence ?</vt:lpstr>
      <vt:lpstr>Qu’est-ce qu’une compétence ?</vt:lpstr>
      <vt:lpstr>Qu’est-ce qu’une compétence ?</vt:lpstr>
      <vt:lpstr>Qu’est-ce qu’une compétence ?</vt:lpstr>
      <vt:lpstr>Qu’est-ce qu’une compétence ?</vt:lpstr>
      <vt:lpstr>Origines et fondements théoriques</vt:lpstr>
      <vt:lpstr>Origines et fondements théoriques</vt:lpstr>
      <vt:lpstr>Origines et fondements théoriques</vt:lpstr>
      <vt:lpstr>Origines et fondements théoriques</vt:lpstr>
      <vt:lpstr>Origines et fondements théoriques</vt:lpstr>
      <vt:lpstr>Approche par compétences dans le monde de l’éducation.</vt:lpstr>
      <vt:lpstr>Approche par compétences dans le monde de l’éducation.</vt:lpstr>
      <vt:lpstr>Approche par compétences dans le monde de l’éducation.</vt:lpstr>
      <vt:lpstr>Approche par compétences dans le monde de l’éducation.</vt:lpstr>
      <vt:lpstr>Les compétences visées par les programmes de physique chimie au cycle secondaire collégial</vt:lpstr>
      <vt:lpstr>Les compétences visées par les programmes de physique chimie au cycle secondaire collégial</vt:lpstr>
      <vt:lpstr>Exemples des compétences visées par les programmes de physique chimie au cycle collégial</vt:lpstr>
      <vt:lpstr>Les compétences visées par les programmes de physique chimie au cycle secondaire collégial</vt:lpstr>
      <vt:lpstr>Quelle différence entre une approche par compétences et une approche par objectifs ?</vt:lpstr>
      <vt:lpstr>Quelle différence entre une approche par compétences et une approche par objectifs ?</vt:lpstr>
      <vt:lpstr>Etude comparative</vt:lpstr>
      <vt:lpstr>Etude comparative</vt:lpstr>
      <vt:lpstr>Etude comparative</vt:lpstr>
      <vt:lpstr>Etude comparative</vt:lpstr>
      <vt:lpstr>Etude comparative</vt:lpstr>
      <vt:lpstr>Etude comparative</vt:lpstr>
      <vt:lpstr>Etude comparative</vt:lpstr>
      <vt:lpstr>Etude comparative</vt:lpstr>
      <vt:lpstr>Etude comparative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L’Approche Par Compétences</dc:title>
  <dc:creator>USER</dc:creator>
  <cp:lastModifiedBy>USER</cp:lastModifiedBy>
  <cp:revision>17</cp:revision>
  <dcterms:created xsi:type="dcterms:W3CDTF">2023-10-29T16:44:45Z</dcterms:created>
  <dcterms:modified xsi:type="dcterms:W3CDTF">2023-11-12T16:40:28Z</dcterms:modified>
</cp:coreProperties>
</file>