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10/11/2023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La démarche d’investigation</a:t>
            </a:r>
            <a:endParaRPr lang="fr-FR" dirty="0"/>
          </a:p>
        </p:txBody>
      </p:sp>
      <p:sp>
        <p:nvSpPr>
          <p:cNvPr id="3" name="Sous-titre 2"/>
          <p:cNvSpPr>
            <a:spLocks noGrp="1"/>
          </p:cNvSpPr>
          <p:nvPr>
            <p:ph type="subTitle" idx="1"/>
          </p:nvPr>
        </p:nvSpPr>
        <p:spPr/>
        <p:txBody>
          <a:bodyPr/>
          <a:lstStyle/>
          <a:p>
            <a:r>
              <a:rPr lang="fr-FR" dirty="0" smtClean="0"/>
              <a:t>Réalisé par : Pr. Mohamed ELATLASSI</a:t>
            </a:r>
          </a:p>
          <a:p>
            <a:r>
              <a:rPr lang="fr-FR" dirty="0" smtClean="0"/>
              <a:t>Ecole Normale Supérieure de Casablanca</a:t>
            </a:r>
            <a:endParaRPr lang="fr-FR" dirty="0"/>
          </a:p>
        </p:txBody>
      </p:sp>
    </p:spTree>
    <p:extLst>
      <p:ext uri="{BB962C8B-B14F-4D97-AF65-F5344CB8AC3E}">
        <p14:creationId xmlns:p14="http://schemas.microsoft.com/office/powerpoint/2010/main" val="1781189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normAutofit fontScale="92500"/>
          </a:bodyPr>
          <a:lstStyle/>
          <a:p>
            <a:pPr>
              <a:buFont typeface="Wingdings" panose="05000000000000000000" pitchFamily="2" charset="2"/>
              <a:buChar char="§"/>
            </a:pPr>
            <a:r>
              <a:rPr lang="fr-FR" dirty="0"/>
              <a:t>Dans un monde toujours plus complexe, plus incertain, plus évolutif, les capacités à créer, innover, communiquer, collaborer, travailler en autonomie, penser de manière critique, résoudre des problèmes </a:t>
            </a:r>
            <a:r>
              <a:rPr lang="fr-FR" dirty="0" smtClean="0"/>
              <a:t>deviennent </a:t>
            </a:r>
            <a:r>
              <a:rPr lang="fr-FR" dirty="0"/>
              <a:t>très importantes et un enseignement transmissif traditionnel peut difficilement concourir à leur développement. </a:t>
            </a:r>
            <a:endParaRPr lang="fr-FR" dirty="0" smtClean="0"/>
          </a:p>
          <a:p>
            <a:pPr>
              <a:buFont typeface="Wingdings" panose="05000000000000000000" pitchFamily="2" charset="2"/>
              <a:buChar char="§"/>
            </a:pPr>
            <a:r>
              <a:rPr lang="fr-FR" dirty="0"/>
              <a:t>D</a:t>
            </a:r>
            <a:r>
              <a:rPr lang="fr-FR" dirty="0" smtClean="0"/>
              <a:t>ans </a:t>
            </a:r>
            <a:r>
              <a:rPr lang="fr-FR" dirty="0"/>
              <a:t>nos </a:t>
            </a:r>
            <a:r>
              <a:rPr lang="fr-FR" dirty="0" smtClean="0"/>
              <a:t>sociétés, </a:t>
            </a:r>
            <a:r>
              <a:rPr lang="fr-FR" dirty="0"/>
              <a:t>on observe de manière récurrente que les attitudes d’une majorité d’élèves envers les sciences scolaires sont négatives. </a:t>
            </a:r>
            <a:endParaRPr lang="fr-FR" dirty="0" smtClean="0"/>
          </a:p>
          <a:p>
            <a:pPr marL="0" indent="0" algn="ctr">
              <a:buNone/>
            </a:pPr>
            <a:r>
              <a:rPr lang="fr-FR" dirty="0" smtClean="0"/>
              <a:t>   </a:t>
            </a:r>
            <a:r>
              <a:rPr lang="fr-FR" b="1" dirty="0" smtClean="0"/>
              <a:t>Pour </a:t>
            </a:r>
            <a:r>
              <a:rPr lang="fr-FR" b="1" dirty="0"/>
              <a:t>répondre notamment à ces deux préoccupations sociétales, les programmes </a:t>
            </a:r>
            <a:r>
              <a:rPr lang="fr-FR" b="1" dirty="0" smtClean="0"/>
              <a:t>de formation </a:t>
            </a:r>
            <a:r>
              <a:rPr lang="fr-FR" b="1" dirty="0"/>
              <a:t>ont </a:t>
            </a:r>
            <a:r>
              <a:rPr lang="fr-FR" b="1" dirty="0" smtClean="0"/>
              <a:t>intégré l’enseignement </a:t>
            </a:r>
            <a:r>
              <a:rPr lang="fr-FR" b="1" dirty="0"/>
              <a:t>basé sur </a:t>
            </a:r>
            <a:r>
              <a:rPr lang="fr-FR" b="1" dirty="0" smtClean="0"/>
              <a:t>l’investigation</a:t>
            </a:r>
            <a:endParaRPr lang="fr-FR" b="1" dirty="0"/>
          </a:p>
        </p:txBody>
      </p:sp>
    </p:spTree>
    <p:extLst>
      <p:ext uri="{BB962C8B-B14F-4D97-AF65-F5344CB8AC3E}">
        <p14:creationId xmlns:p14="http://schemas.microsoft.com/office/powerpoint/2010/main" val="784107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normAutofit/>
          </a:bodyPr>
          <a:lstStyle/>
          <a:p>
            <a:pPr marL="0" indent="0" algn="just">
              <a:buNone/>
            </a:pPr>
            <a:r>
              <a:rPr lang="fr-FR" dirty="0" smtClean="0"/>
              <a:t>Pour </a:t>
            </a:r>
            <a:r>
              <a:rPr lang="fr-FR" dirty="0"/>
              <a:t>répondre notamment à ces deux préoccupations sociétales</a:t>
            </a:r>
            <a:r>
              <a:rPr lang="fr-FR" b="1" dirty="0"/>
              <a:t>, les programmes </a:t>
            </a:r>
            <a:r>
              <a:rPr lang="fr-FR" b="1" dirty="0" smtClean="0"/>
              <a:t>de formation </a:t>
            </a:r>
            <a:r>
              <a:rPr lang="fr-FR" b="1" dirty="0"/>
              <a:t>ont </a:t>
            </a:r>
            <a:r>
              <a:rPr lang="fr-FR" b="1" dirty="0" smtClean="0"/>
              <a:t>intégré l’enseignement </a:t>
            </a:r>
            <a:r>
              <a:rPr lang="fr-FR" b="1" dirty="0"/>
              <a:t>basé sur </a:t>
            </a:r>
            <a:r>
              <a:rPr lang="fr-FR" b="1" dirty="0" smtClean="0"/>
              <a:t>l’investigation </a:t>
            </a:r>
            <a:r>
              <a:rPr lang="fr-FR" dirty="0"/>
              <a:t>Ainsi, dans l’enseignement scientifique, la réalisation d’investigations est à la fois censée </a:t>
            </a:r>
            <a:r>
              <a:rPr lang="fr-FR" b="1" dirty="0"/>
              <a:t>faciliter les apprentissages des élèves </a:t>
            </a:r>
            <a:r>
              <a:rPr lang="fr-FR" dirty="0"/>
              <a:t>en les rendant acteurs de pratiques scientifiques scolaires et leur donner une image plus réaliste, moins dogmatique, des savoirs et pratiques scientifiques afin de développer leur intérêt pour les sciences.</a:t>
            </a:r>
            <a:endParaRPr lang="fr-FR" b="1" dirty="0"/>
          </a:p>
        </p:txBody>
      </p:sp>
    </p:spTree>
    <p:extLst>
      <p:ext uri="{BB962C8B-B14F-4D97-AF65-F5344CB8AC3E}">
        <p14:creationId xmlns:p14="http://schemas.microsoft.com/office/powerpoint/2010/main" val="1437496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p:txBody>
          <a:bodyPr>
            <a:normAutofit/>
          </a:bodyPr>
          <a:lstStyle/>
          <a:p>
            <a:pPr marL="0" indent="0" algn="just">
              <a:buNone/>
            </a:pPr>
            <a:r>
              <a:rPr lang="fr-FR" dirty="0"/>
              <a:t>De nombreuses définitions de cette démarche existent dans la littérature scientifique. L’une d’entre elles, proposée par Linn, Davis et Bell (2004, p. 4) est fréquemment reprise : « une investigation est un </a:t>
            </a:r>
            <a:r>
              <a:rPr lang="fr-FR" b="1" dirty="0"/>
              <a:t>processus</a:t>
            </a:r>
            <a:r>
              <a:rPr lang="fr-FR" dirty="0"/>
              <a:t> intentionnel d’identification de problèmes, de critique d’expériences, de distinction entre les alternatives possibles, de planification des recherches, de recherche d’hypothèses, de recherche d’informations, de construction de modèles, de débat avec des pairs et de formulation d’arguments cohérents ».</a:t>
            </a:r>
            <a:endParaRPr lang="fr-FR" b="1" dirty="0"/>
          </a:p>
        </p:txBody>
      </p:sp>
    </p:spTree>
    <p:extLst>
      <p:ext uri="{BB962C8B-B14F-4D97-AF65-F5344CB8AC3E}">
        <p14:creationId xmlns:p14="http://schemas.microsoft.com/office/powerpoint/2010/main" val="200901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p:txBody>
          <a:bodyPr/>
          <a:lstStyle/>
          <a:p>
            <a:pPr marL="0" indent="0" algn="just">
              <a:buNone/>
            </a:pPr>
            <a:r>
              <a:rPr lang="fr-FR" b="1" dirty="0" smtClean="0"/>
              <a:t>Remarque</a:t>
            </a:r>
            <a:r>
              <a:rPr lang="fr-FR" dirty="0" smtClean="0"/>
              <a:t>: les </a:t>
            </a:r>
            <a:r>
              <a:rPr lang="fr-FR" dirty="0"/>
              <a:t>auteurs </a:t>
            </a:r>
            <a:r>
              <a:rPr lang="fr-FR" dirty="0" smtClean="0"/>
              <a:t>(Linn</a:t>
            </a:r>
            <a:r>
              <a:rPr lang="fr-FR" dirty="0"/>
              <a:t>, Davis et </a:t>
            </a:r>
            <a:r>
              <a:rPr lang="fr-FR" dirty="0" smtClean="0"/>
              <a:t>Bell) </a:t>
            </a:r>
            <a:r>
              <a:rPr lang="fr-FR" dirty="0"/>
              <a:t>ne précisent pas si ces aspects doivent tous être présents conjointement pour constituer une démarche d’investigation. Ils ajoutent que lors des projets associés à des investigations, les élèves communiquent à propos de sujets scientifiques, évaluent des textes scientifiques, conduisent des recherches, posent des questions sur les politiques scientifiques ou technologiques, conçoivent des dispositifs, critiquent des arguments, en utilisant souvent des ressources technologiques</a:t>
            </a:r>
          </a:p>
        </p:txBody>
      </p:sp>
    </p:spTree>
    <p:extLst>
      <p:ext uri="{BB962C8B-B14F-4D97-AF65-F5344CB8AC3E}">
        <p14:creationId xmlns:p14="http://schemas.microsoft.com/office/powerpoint/2010/main" val="801931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p:txBody>
          <a:bodyPr>
            <a:normAutofit fontScale="92500"/>
          </a:bodyPr>
          <a:lstStyle/>
          <a:p>
            <a:pPr marL="0" indent="0" algn="just">
              <a:buNone/>
            </a:pPr>
            <a:r>
              <a:rPr lang="fr-FR" b="1" dirty="0" err="1"/>
              <a:t>Boilevin</a:t>
            </a:r>
            <a:r>
              <a:rPr lang="fr-FR" dirty="0"/>
              <a:t> (2013, p. 264) </a:t>
            </a:r>
            <a:r>
              <a:rPr lang="fr-FR" dirty="0" smtClean="0"/>
              <a:t>considère </a:t>
            </a:r>
            <a:r>
              <a:rPr lang="fr-FR" dirty="0"/>
              <a:t>qu’une séquence d’enseignement est une séquence d’investigation si l’élève effectue un ou des apprentissages au cours de la </a:t>
            </a:r>
            <a:r>
              <a:rPr lang="fr-FR" dirty="0" smtClean="0"/>
              <a:t>séquence:</a:t>
            </a:r>
          </a:p>
          <a:p>
            <a:pPr algn="just">
              <a:buFont typeface="Wingdings" panose="05000000000000000000" pitchFamily="2" charset="2"/>
              <a:buChar char="§"/>
            </a:pPr>
            <a:r>
              <a:rPr lang="fr-FR" dirty="0"/>
              <a:t>E</a:t>
            </a:r>
            <a:r>
              <a:rPr lang="fr-FR" dirty="0" smtClean="0"/>
              <a:t>n </a:t>
            </a:r>
            <a:r>
              <a:rPr lang="fr-FR" dirty="0"/>
              <a:t>réalisant des tâches qui ne sont pas uniquement des tâches d’ordre expérimental ; </a:t>
            </a:r>
            <a:endParaRPr lang="fr-FR" dirty="0" smtClean="0"/>
          </a:p>
          <a:p>
            <a:pPr algn="just">
              <a:buFont typeface="Wingdings" panose="05000000000000000000" pitchFamily="2" charset="2"/>
              <a:buChar char="§"/>
            </a:pPr>
            <a:r>
              <a:rPr lang="fr-FR" dirty="0" smtClean="0"/>
              <a:t> En </a:t>
            </a:r>
            <a:r>
              <a:rPr lang="fr-FR" dirty="0"/>
              <a:t>participant à la validation des productions des autres élèves, autrement dit en participant au choix argumenté entre plusieurs méthodes, plusieurs hypothèses, plusieurs protocoles expérimentaux, plusieurs explications, plusieurs modèles.</a:t>
            </a:r>
          </a:p>
        </p:txBody>
      </p:sp>
    </p:spTree>
    <p:extLst>
      <p:ext uri="{BB962C8B-B14F-4D97-AF65-F5344CB8AC3E}">
        <p14:creationId xmlns:p14="http://schemas.microsoft.com/office/powerpoint/2010/main" val="3342512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a:xfrm>
            <a:off x="1295401" y="2556932"/>
            <a:ext cx="9601196" cy="3539068"/>
          </a:xfrm>
        </p:spPr>
        <p:txBody>
          <a:bodyPr>
            <a:normAutofit fontScale="70000" lnSpcReduction="20000"/>
          </a:bodyPr>
          <a:lstStyle/>
          <a:p>
            <a:pPr marL="0" indent="0" algn="just">
              <a:buNone/>
            </a:pPr>
            <a:r>
              <a:rPr lang="fr-FR" dirty="0" err="1" smtClean="0"/>
              <a:t>Venturini</a:t>
            </a:r>
            <a:r>
              <a:rPr lang="fr-FR" dirty="0" smtClean="0"/>
              <a:t> </a:t>
            </a:r>
            <a:r>
              <a:rPr lang="fr-FR" dirty="0"/>
              <a:t>et Tiberghien (2012) retiennent sur la base de différents points de vue une liste des activités caractéristiques de séances relevant de l’investigation </a:t>
            </a:r>
            <a:r>
              <a:rPr lang="fr-FR" dirty="0" smtClean="0"/>
              <a:t>:</a:t>
            </a:r>
          </a:p>
          <a:p>
            <a:pPr algn="just">
              <a:buFont typeface="Wingdings" panose="05000000000000000000" pitchFamily="2" charset="2"/>
              <a:buChar char="§"/>
            </a:pPr>
            <a:r>
              <a:rPr lang="fr-FR" dirty="0"/>
              <a:t>C</a:t>
            </a:r>
            <a:r>
              <a:rPr lang="fr-FR" dirty="0" smtClean="0"/>
              <a:t>oncevoir </a:t>
            </a:r>
            <a:r>
              <a:rPr lang="fr-FR" dirty="0"/>
              <a:t>des explications hypothétiques </a:t>
            </a:r>
            <a:r>
              <a:rPr lang="fr-FR" dirty="0" smtClean="0"/>
              <a:t>;</a:t>
            </a:r>
          </a:p>
          <a:p>
            <a:pPr algn="just">
              <a:buFont typeface="Wingdings" panose="05000000000000000000" pitchFamily="2" charset="2"/>
              <a:buChar char="§"/>
            </a:pPr>
            <a:r>
              <a:rPr lang="fr-FR" dirty="0"/>
              <a:t>M</a:t>
            </a:r>
            <a:r>
              <a:rPr lang="fr-FR" dirty="0" smtClean="0"/>
              <a:t>ettre </a:t>
            </a:r>
            <a:r>
              <a:rPr lang="fr-FR" dirty="0"/>
              <a:t>au point des expériences et des mesures, ou les adapter </a:t>
            </a:r>
            <a:r>
              <a:rPr lang="fr-FR" dirty="0" smtClean="0"/>
              <a:t>;</a:t>
            </a:r>
          </a:p>
          <a:p>
            <a:pPr algn="just">
              <a:buFont typeface="Wingdings" panose="05000000000000000000" pitchFamily="2" charset="2"/>
              <a:buChar char="§"/>
            </a:pPr>
            <a:r>
              <a:rPr lang="fr-FR" dirty="0"/>
              <a:t>R</a:t>
            </a:r>
            <a:r>
              <a:rPr lang="fr-FR" dirty="0" smtClean="0"/>
              <a:t>ecueillir </a:t>
            </a:r>
            <a:r>
              <a:rPr lang="fr-FR" dirty="0"/>
              <a:t>et analyser des données à partir des expériences </a:t>
            </a:r>
            <a:r>
              <a:rPr lang="fr-FR" dirty="0" smtClean="0"/>
              <a:t>;</a:t>
            </a:r>
          </a:p>
          <a:p>
            <a:pPr algn="just">
              <a:buFont typeface="Wingdings" panose="05000000000000000000" pitchFamily="2" charset="2"/>
              <a:buChar char="§"/>
            </a:pPr>
            <a:r>
              <a:rPr lang="fr-FR" dirty="0"/>
              <a:t>U</a:t>
            </a:r>
            <a:r>
              <a:rPr lang="fr-FR" dirty="0" smtClean="0"/>
              <a:t>tiliser </a:t>
            </a:r>
            <a:r>
              <a:rPr lang="fr-FR" dirty="0"/>
              <a:t>des moyens spécialisés pour représenter des phénomènes </a:t>
            </a:r>
            <a:r>
              <a:rPr lang="fr-FR" dirty="0" smtClean="0"/>
              <a:t>;</a:t>
            </a:r>
          </a:p>
          <a:p>
            <a:pPr algn="just">
              <a:buFont typeface="Wingdings" panose="05000000000000000000" pitchFamily="2" charset="2"/>
              <a:buChar char="§"/>
            </a:pPr>
            <a:r>
              <a:rPr lang="fr-FR" dirty="0"/>
              <a:t>U</a:t>
            </a:r>
            <a:r>
              <a:rPr lang="fr-FR" dirty="0" smtClean="0"/>
              <a:t>tiliser </a:t>
            </a:r>
            <a:r>
              <a:rPr lang="fr-FR" dirty="0"/>
              <a:t>des moyens spécialisés de communication des idées </a:t>
            </a:r>
            <a:r>
              <a:rPr lang="fr-FR" dirty="0" smtClean="0"/>
              <a:t>;</a:t>
            </a:r>
          </a:p>
          <a:p>
            <a:pPr algn="just">
              <a:buFont typeface="Wingdings" panose="05000000000000000000" pitchFamily="2" charset="2"/>
              <a:buChar char="§"/>
            </a:pPr>
            <a:r>
              <a:rPr lang="fr-FR" dirty="0"/>
              <a:t>C</a:t>
            </a:r>
            <a:r>
              <a:rPr lang="fr-FR" dirty="0" smtClean="0"/>
              <a:t>onstruire </a:t>
            </a:r>
            <a:r>
              <a:rPr lang="fr-FR" dirty="0"/>
              <a:t>des modèles </a:t>
            </a:r>
            <a:r>
              <a:rPr lang="fr-FR" dirty="0" smtClean="0"/>
              <a:t>;</a:t>
            </a:r>
          </a:p>
          <a:p>
            <a:pPr algn="just">
              <a:buFont typeface="Wingdings" panose="05000000000000000000" pitchFamily="2" charset="2"/>
              <a:buChar char="§"/>
            </a:pPr>
            <a:r>
              <a:rPr lang="fr-FR" dirty="0"/>
              <a:t>E</a:t>
            </a:r>
            <a:r>
              <a:rPr lang="fr-FR" dirty="0" smtClean="0"/>
              <a:t>valuer</a:t>
            </a:r>
            <a:r>
              <a:rPr lang="fr-FR" dirty="0"/>
              <a:t>, tester et valider des hypothèses et des modèles ; </a:t>
            </a:r>
            <a:endParaRPr lang="fr-FR" dirty="0" smtClean="0"/>
          </a:p>
          <a:p>
            <a:pPr algn="just">
              <a:buFont typeface="Wingdings" panose="05000000000000000000" pitchFamily="2" charset="2"/>
              <a:buChar char="§"/>
            </a:pPr>
            <a:r>
              <a:rPr lang="fr-FR" dirty="0"/>
              <a:t>D</a:t>
            </a:r>
            <a:r>
              <a:rPr lang="fr-FR" dirty="0" smtClean="0"/>
              <a:t>ébattre </a:t>
            </a:r>
            <a:r>
              <a:rPr lang="fr-FR" dirty="0"/>
              <a:t>de propositions concernant des faits, des méthodes, des modèles, des valeurs, etc. ; </a:t>
            </a:r>
            <a:endParaRPr lang="fr-FR" dirty="0" smtClean="0"/>
          </a:p>
          <a:p>
            <a:pPr algn="just">
              <a:buFont typeface="Wingdings" panose="05000000000000000000" pitchFamily="2" charset="2"/>
              <a:buChar char="§"/>
            </a:pPr>
            <a:r>
              <a:rPr lang="fr-FR" dirty="0"/>
              <a:t>R</a:t>
            </a:r>
            <a:r>
              <a:rPr lang="fr-FR" dirty="0" smtClean="0"/>
              <a:t>evenir </a:t>
            </a:r>
            <a:r>
              <a:rPr lang="fr-FR" dirty="0"/>
              <a:t>de manière réflexive et critique sur les activités précédentes.</a:t>
            </a:r>
          </a:p>
        </p:txBody>
      </p:sp>
    </p:spTree>
    <p:extLst>
      <p:ext uri="{BB962C8B-B14F-4D97-AF65-F5344CB8AC3E}">
        <p14:creationId xmlns:p14="http://schemas.microsoft.com/office/powerpoint/2010/main" val="4093295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marL="0" indent="0" algn="just">
              <a:buNone/>
            </a:pPr>
            <a:r>
              <a:rPr lang="fr-FR" dirty="0"/>
              <a:t>L’existence d’une grande variété de définitions montre qu’il n’existe pas pour enseigner les sciences de démarche unique reposant sur l’investigation. Néanmoins, ces définitions s’entendent pour la plupart sur la présence d’un problème relevant du domaine scientifique et l’implication de l’élève dans sa résolution, celle-ci conduisant implicitement ou explicitement à un apprentissage</a:t>
            </a:r>
            <a:r>
              <a:rPr lang="fr-FR" dirty="0" smtClean="0"/>
              <a:t>.</a:t>
            </a:r>
          </a:p>
        </p:txBody>
      </p:sp>
    </p:spTree>
    <p:extLst>
      <p:ext uri="{BB962C8B-B14F-4D97-AF65-F5344CB8AC3E}">
        <p14:creationId xmlns:p14="http://schemas.microsoft.com/office/powerpoint/2010/main" val="1825735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Démarche d’investigation dans le programme</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marL="0" indent="0" algn="just">
              <a:buNone/>
            </a:pPr>
            <a:r>
              <a:rPr lang="fr-FR" dirty="0" smtClean="0"/>
              <a:t>La </a:t>
            </a:r>
            <a:r>
              <a:rPr lang="fr-FR" dirty="0"/>
              <a:t>démarche, qui n’est pas encore appelée démarche d’investigation est initiée dans les programmes </a:t>
            </a:r>
            <a:r>
              <a:rPr lang="fr-FR" dirty="0" smtClean="0"/>
              <a:t>français du </a:t>
            </a:r>
            <a:r>
              <a:rPr lang="fr-FR" dirty="0"/>
              <a:t>primaire en 2002 (MEN, 2002), après que </a:t>
            </a:r>
            <a:r>
              <a:rPr lang="fr-FR" b="1" dirty="0"/>
              <a:t>Georges Charpak</a:t>
            </a:r>
            <a:r>
              <a:rPr lang="fr-FR" dirty="0"/>
              <a:t>, prix Nobel de physique en 1992, ait inspiré La main à la pâte : « la démarche s’articule autour d’un questionnement guidé par le maître et conduit à des investigations menées par les élèves. Issue d’un questionnement provenant le plus souvent de l’observation de l’environnement quotidien, l’investigation menée n’est pas conduite uniquement pour elle-même, elle débouche sur des savoir-faire et des connaissances ».</a:t>
            </a:r>
            <a:endParaRPr lang="fr-FR" dirty="0" smtClean="0"/>
          </a:p>
        </p:txBody>
      </p:sp>
    </p:spTree>
    <p:extLst>
      <p:ext uri="{BB962C8B-B14F-4D97-AF65-F5344CB8AC3E}">
        <p14:creationId xmlns:p14="http://schemas.microsoft.com/office/powerpoint/2010/main" val="1181630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Démarche d’investigation dans le programme</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marL="0" indent="0" algn="just">
              <a:buNone/>
            </a:pPr>
            <a:r>
              <a:rPr lang="fr-FR" dirty="0"/>
              <a:t>Elle est introduite dans les programmes rénovés du collège en 2007 (MEN, 2007) et par la suite du lycée en 2010 (MEN, 2010) sous des formes évolutives, en particulier avec l’apparition des compétences</a:t>
            </a:r>
            <a:r>
              <a:rPr lang="fr-FR" dirty="0" smtClean="0"/>
              <a:t>.</a:t>
            </a:r>
          </a:p>
          <a:p>
            <a:pPr marL="0" indent="0" algn="just">
              <a:buNone/>
            </a:pPr>
            <a:r>
              <a:rPr lang="fr-FR" dirty="0"/>
              <a:t>C’est dans les textes du collège de 2008 (MEN, 2008) que l’explicitation de la démarche d’investigation est la plus </a:t>
            </a:r>
            <a:r>
              <a:rPr lang="fr-FR" dirty="0" smtClean="0"/>
              <a:t>développée. Après, cette définition est introduite dans les manuels marocaines. </a:t>
            </a:r>
            <a:r>
              <a:rPr lang="fr-FR" dirty="0"/>
              <a:t>Elle est décrite sous la forme de </a:t>
            </a:r>
            <a:r>
              <a:rPr lang="fr-FR" b="1" dirty="0" smtClean="0"/>
              <a:t>« sept </a:t>
            </a:r>
            <a:r>
              <a:rPr lang="fr-FR" b="1" dirty="0"/>
              <a:t>» </a:t>
            </a:r>
            <a:r>
              <a:rPr lang="fr-FR" dirty="0"/>
              <a:t>étapes sans que leur ordre ne constitue une trame à adopter de manière linéaire:</a:t>
            </a:r>
            <a:endParaRPr lang="fr-FR" dirty="0" smtClean="0"/>
          </a:p>
        </p:txBody>
      </p:sp>
    </p:spTree>
    <p:extLst>
      <p:ext uri="{BB962C8B-B14F-4D97-AF65-F5344CB8AC3E}">
        <p14:creationId xmlns:p14="http://schemas.microsoft.com/office/powerpoint/2010/main" val="971712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Démarche d’investigation dans le programme</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marL="0" indent="0" algn="just">
              <a:buNone/>
            </a:pPr>
            <a:r>
              <a:rPr lang="fr-FR" dirty="0"/>
              <a:t>Elle est introduite dans les programmes rénovés du collège en 2007 (MEN, 2007) et par la suite du lycée en 2010 (MEN, 2010) sous des formes évolutives, en particulier avec l’apparition des compétences</a:t>
            </a:r>
            <a:r>
              <a:rPr lang="fr-FR" dirty="0" smtClean="0"/>
              <a:t>.</a:t>
            </a:r>
          </a:p>
          <a:p>
            <a:pPr marL="0" indent="0" algn="just">
              <a:buNone/>
            </a:pPr>
            <a:r>
              <a:rPr lang="fr-FR" dirty="0"/>
              <a:t>C’est dans les textes du collège de 2008 (MEN, 2008) que l’explicitation de la démarche d’investigation est la plus </a:t>
            </a:r>
            <a:r>
              <a:rPr lang="fr-FR" dirty="0" smtClean="0"/>
              <a:t>développée. Après, cette définition est introduite dans les manuels marocaines. </a:t>
            </a:r>
            <a:r>
              <a:rPr lang="fr-FR" dirty="0"/>
              <a:t>Elle est décrite sous la forme de </a:t>
            </a:r>
            <a:r>
              <a:rPr lang="fr-FR" b="1" dirty="0" smtClean="0"/>
              <a:t>« sept </a:t>
            </a:r>
            <a:r>
              <a:rPr lang="fr-FR" b="1" dirty="0"/>
              <a:t>» </a:t>
            </a:r>
            <a:r>
              <a:rPr lang="fr-FR" dirty="0"/>
              <a:t>étapes sans que leur ordre ne constitue une trame à adopter de manière </a:t>
            </a:r>
            <a:r>
              <a:rPr lang="fr-FR" dirty="0" smtClean="0"/>
              <a:t>linéaire.</a:t>
            </a:r>
          </a:p>
        </p:txBody>
      </p:sp>
    </p:spTree>
    <p:extLst>
      <p:ext uri="{BB962C8B-B14F-4D97-AF65-F5344CB8AC3E}">
        <p14:creationId xmlns:p14="http://schemas.microsoft.com/office/powerpoint/2010/main" val="549662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Démarche d’investigation dans le programme marocain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marL="0" indent="0" algn="just">
              <a:buNone/>
            </a:pPr>
            <a:r>
              <a:rPr lang="fr-FR" dirty="0" smtClean="0"/>
              <a:t>« Démarche </a:t>
            </a:r>
            <a:r>
              <a:rPr lang="fr-FR" dirty="0"/>
              <a:t>d'investigation est un processus pédagogique dans lequel </a:t>
            </a:r>
            <a:r>
              <a:rPr lang="fr-FR" dirty="0" smtClean="0"/>
              <a:t>l’apprenant </a:t>
            </a:r>
            <a:r>
              <a:rPr lang="fr-FR" dirty="0"/>
              <a:t>joue le rôle de chercheur scientifique et gère ses activités de recherche en suivant les mêmes étapes de la méthode scientifique, en s'appuyant sur différentes techniques </a:t>
            </a:r>
            <a:r>
              <a:rPr lang="fr-FR" dirty="0" smtClean="0"/>
              <a:t>d'investigation ». Etincelle Physique chimie – guide de professeur 3AC-</a:t>
            </a:r>
          </a:p>
        </p:txBody>
      </p:sp>
    </p:spTree>
    <p:extLst>
      <p:ext uri="{BB962C8B-B14F-4D97-AF65-F5344CB8AC3E}">
        <p14:creationId xmlns:p14="http://schemas.microsoft.com/office/powerpoint/2010/main" val="1178517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smtClean="0"/>
              <a:t>Choix </a:t>
            </a:r>
            <a:r>
              <a:rPr lang="fr-FR" b="1" dirty="0"/>
              <a:t>d’une </a:t>
            </a:r>
            <a:r>
              <a:rPr lang="fr-FR" b="1" dirty="0" smtClean="0"/>
              <a:t>situation-problème</a:t>
            </a:r>
            <a:r>
              <a:rPr lang="fr-FR" dirty="0" smtClean="0"/>
              <a:t>:(situation </a:t>
            </a:r>
            <a:r>
              <a:rPr lang="fr-FR" dirty="0"/>
              <a:t>motivante suscitant la </a:t>
            </a:r>
            <a:r>
              <a:rPr lang="fr-FR" dirty="0" smtClean="0"/>
              <a:t>curiosité)</a:t>
            </a:r>
          </a:p>
          <a:p>
            <a:pPr marL="0" indent="0" algn="just">
              <a:buNone/>
            </a:pPr>
            <a:r>
              <a:rPr lang="fr-FR" dirty="0"/>
              <a:t>Chaque activité d'investigation commence par un </a:t>
            </a:r>
            <a:r>
              <a:rPr lang="fr-FR" dirty="0" smtClean="0"/>
              <a:t>situation-problème. </a:t>
            </a:r>
            <a:r>
              <a:rPr lang="fr-FR" dirty="0"/>
              <a:t>C</a:t>
            </a:r>
            <a:r>
              <a:rPr lang="fr-FR" dirty="0" smtClean="0"/>
              <a:t>elle-ci </a:t>
            </a:r>
            <a:r>
              <a:rPr lang="fr-FR" dirty="0"/>
              <a:t>va faire adhérer les élèves à la démarche et leur donne l'envie de résoudre le problème qui va en découler</a:t>
            </a:r>
            <a:r>
              <a:rPr lang="fr-FR" dirty="0" smtClean="0"/>
              <a:t>. Il </a:t>
            </a:r>
            <a:r>
              <a:rPr lang="fr-FR" dirty="0"/>
              <a:t>constitue un motif de réflexion et de questionnement qui invitent les apprenants à travers un jeu de questions-réponses dirigé par le professeur, a posé une question ou un problème scientifique en se basant sur leurs acquis ou sur des ressources externes.</a:t>
            </a:r>
            <a:endParaRPr lang="fr-FR" dirty="0" smtClean="0"/>
          </a:p>
        </p:txBody>
      </p:sp>
    </p:spTree>
    <p:extLst>
      <p:ext uri="{BB962C8B-B14F-4D97-AF65-F5344CB8AC3E}">
        <p14:creationId xmlns:p14="http://schemas.microsoft.com/office/powerpoint/2010/main" val="1816048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smtClean="0"/>
              <a:t>L’appropriation et la formulation </a:t>
            </a:r>
            <a:r>
              <a:rPr lang="fr-FR" b="1" dirty="0"/>
              <a:t>du problème par les </a:t>
            </a:r>
            <a:r>
              <a:rPr lang="fr-FR" b="1" dirty="0" smtClean="0"/>
              <a:t>élèves</a:t>
            </a:r>
            <a:r>
              <a:rPr lang="fr-FR" b="1" dirty="0"/>
              <a:t>:</a:t>
            </a:r>
            <a:r>
              <a:rPr lang="fr-FR" b="1" dirty="0" smtClean="0"/>
              <a:t> </a:t>
            </a:r>
          </a:p>
          <a:p>
            <a:pPr marL="0" indent="0" algn="just">
              <a:buNone/>
            </a:pPr>
            <a:r>
              <a:rPr lang="fr-FR" dirty="0"/>
              <a:t>Le problème scientifique doit être transféré de son cadre général à un cadre </a:t>
            </a:r>
            <a:r>
              <a:rPr lang="fr-FR" dirty="0" smtClean="0"/>
              <a:t>spécifique à </a:t>
            </a:r>
            <a:r>
              <a:rPr lang="fr-FR" dirty="0"/>
              <a:t>l'apprenant</a:t>
            </a:r>
            <a:r>
              <a:rPr lang="fr-FR" dirty="0" smtClean="0"/>
              <a:t>. Il </a:t>
            </a:r>
            <a:r>
              <a:rPr lang="fr-FR" dirty="0"/>
              <a:t>s'agit là de la </a:t>
            </a:r>
            <a:r>
              <a:rPr lang="fr-FR" dirty="0" smtClean="0"/>
              <a:t>appropriation </a:t>
            </a:r>
            <a:r>
              <a:rPr lang="fr-FR" dirty="0"/>
              <a:t>des problèmes scientifiques.</a:t>
            </a:r>
            <a:endParaRPr lang="fr-FR" dirty="0" smtClean="0"/>
          </a:p>
        </p:txBody>
      </p:sp>
    </p:spTree>
    <p:extLst>
      <p:ext uri="{BB962C8B-B14F-4D97-AF65-F5344CB8AC3E}">
        <p14:creationId xmlns:p14="http://schemas.microsoft.com/office/powerpoint/2010/main" val="4218056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fontScale="92500" lnSpcReduction="10000"/>
          </a:bodyPr>
          <a:lstStyle/>
          <a:p>
            <a:pPr algn="just">
              <a:buFont typeface="Wingdings" panose="05000000000000000000" pitchFamily="2" charset="2"/>
              <a:buChar char="§"/>
            </a:pPr>
            <a:r>
              <a:rPr lang="fr-FR" b="1" dirty="0" smtClean="0"/>
              <a:t>Formulation d’hypothèses: </a:t>
            </a:r>
          </a:p>
          <a:p>
            <a:pPr marL="0" indent="0" algn="just">
              <a:buNone/>
            </a:pPr>
            <a:r>
              <a:rPr lang="fr-FR" dirty="0"/>
              <a:t>Gestion des </a:t>
            </a:r>
            <a:r>
              <a:rPr lang="fr-FR" dirty="0" smtClean="0"/>
              <a:t>hypothèses est considérée </a:t>
            </a:r>
            <a:r>
              <a:rPr lang="fr-FR" dirty="0"/>
              <a:t>comme une étape primordiale dans la démarche </a:t>
            </a:r>
            <a:r>
              <a:rPr lang="fr-FR" dirty="0" smtClean="0"/>
              <a:t>d'investigation, c'est </a:t>
            </a:r>
            <a:r>
              <a:rPr lang="fr-FR" dirty="0"/>
              <a:t>le début de l'apprentissage</a:t>
            </a:r>
            <a:r>
              <a:rPr lang="fr-FR" dirty="0" smtClean="0"/>
              <a:t>. La </a:t>
            </a:r>
            <a:r>
              <a:rPr lang="fr-FR" dirty="0"/>
              <a:t>fonction pédagogique des hypothèses est très </a:t>
            </a:r>
            <a:r>
              <a:rPr lang="fr-FR" dirty="0" smtClean="0"/>
              <a:t>importante, étant </a:t>
            </a:r>
            <a:r>
              <a:rPr lang="fr-FR" dirty="0"/>
              <a:t>donné qu'elles fournissent à l'enseignant des indicateurs sur les prérequis et sur les représentations des apprenants à propos </a:t>
            </a:r>
            <a:r>
              <a:rPr lang="fr-FR" dirty="0" smtClean="0"/>
              <a:t>du thème objet </a:t>
            </a:r>
            <a:r>
              <a:rPr lang="fr-FR" dirty="0"/>
              <a:t>de l'apprentissage</a:t>
            </a:r>
            <a:r>
              <a:rPr lang="fr-FR" dirty="0" smtClean="0"/>
              <a:t>. Un </a:t>
            </a:r>
            <a:r>
              <a:rPr lang="fr-FR" dirty="0"/>
              <a:t>débat autour des hypothèses formulées permettra d'une part d'éliminer quelques-unes qui s'avère inappropriées à la question posée et d'autre part, d'amener la classe à retenir une ou </a:t>
            </a:r>
            <a:r>
              <a:rPr lang="fr-FR" dirty="0" smtClean="0"/>
              <a:t>deux </a:t>
            </a:r>
            <a:r>
              <a:rPr lang="fr-FR" dirty="0"/>
              <a:t>hypothèses au maximum pour validation ou invalidation</a:t>
            </a:r>
            <a:r>
              <a:rPr lang="fr-FR" dirty="0" smtClean="0"/>
              <a:t>. Le </a:t>
            </a:r>
            <a:r>
              <a:rPr lang="fr-FR" dirty="0"/>
              <a:t>rôle de l'enseignant consiste à écarter </a:t>
            </a:r>
            <a:r>
              <a:rPr lang="fr-FR" dirty="0" smtClean="0"/>
              <a:t>hypothèses </a:t>
            </a:r>
            <a:r>
              <a:rPr lang="fr-FR" b="1" dirty="0" smtClean="0"/>
              <a:t>irréalistes</a:t>
            </a:r>
            <a:r>
              <a:rPr lang="fr-FR" dirty="0" smtClean="0"/>
              <a:t> </a:t>
            </a:r>
            <a:r>
              <a:rPr lang="fr-FR" dirty="0"/>
              <a:t>tout en gardant un panel représentatif des idées émises par les élèves.</a:t>
            </a:r>
            <a:endParaRPr lang="fr-FR" dirty="0" smtClean="0"/>
          </a:p>
        </p:txBody>
      </p:sp>
    </p:spTree>
    <p:extLst>
      <p:ext uri="{BB962C8B-B14F-4D97-AF65-F5344CB8AC3E}">
        <p14:creationId xmlns:p14="http://schemas.microsoft.com/office/powerpoint/2010/main" val="22294476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smtClean="0"/>
              <a:t>L’investigation </a:t>
            </a:r>
            <a:r>
              <a:rPr lang="fr-FR" b="1" dirty="0"/>
              <a:t>ou la résolution du problème conduite par les élèves, ou la conception d’une stratégie pour éprouver ces hypothèses: </a:t>
            </a:r>
            <a:endParaRPr lang="fr-FR" b="1" dirty="0" smtClean="0"/>
          </a:p>
          <a:p>
            <a:pPr marL="0" indent="0" algn="just">
              <a:buNone/>
            </a:pPr>
            <a:r>
              <a:rPr lang="fr-FR" dirty="0"/>
              <a:t>Au cours de cette étape, les apprenants s'engagent en petits groupes dans des activités pour tester les hypothèses retenues</a:t>
            </a:r>
            <a:r>
              <a:rPr lang="fr-FR" dirty="0" smtClean="0"/>
              <a:t>. Chaque </a:t>
            </a:r>
            <a:r>
              <a:rPr lang="fr-FR" dirty="0"/>
              <a:t>petit groupe d'élèves propose une liste de matériel nécessaire et d'écrire un protocole expérimental a réalisé. Ce protocole doit être validé par l'enseignant avant l'expérimentation. Ensuite, les élèves réalisent l'expérience proposée et produisent un compte rendu des résultats obtenus.</a:t>
            </a:r>
            <a:endParaRPr lang="fr-FR" dirty="0" smtClean="0"/>
          </a:p>
        </p:txBody>
      </p:sp>
    </p:spTree>
    <p:extLst>
      <p:ext uri="{BB962C8B-B14F-4D97-AF65-F5344CB8AC3E}">
        <p14:creationId xmlns:p14="http://schemas.microsoft.com/office/powerpoint/2010/main" val="880016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a:t>L’échange argumenté autour des propositions élaborées. Une confrontation des résultats et des hypothèses est </a:t>
            </a:r>
            <a:r>
              <a:rPr lang="fr-FR" b="1" dirty="0" smtClean="0"/>
              <a:t>effectuée: </a:t>
            </a:r>
          </a:p>
          <a:p>
            <a:pPr marL="0" indent="0" algn="just">
              <a:buNone/>
            </a:pPr>
            <a:r>
              <a:rPr lang="fr-FR" dirty="0"/>
              <a:t>Chaque rapporteur présente le bilan du travail de son groupe et un débat s'installe au sein de la classe pour s'accorder sur les résultats retenus</a:t>
            </a:r>
            <a:r>
              <a:rPr lang="fr-FR" dirty="0" smtClean="0"/>
              <a:t>. L'importance </a:t>
            </a:r>
            <a:r>
              <a:rPr lang="fr-FR" dirty="0"/>
              <a:t>de cette étape réside dans le développement chez les élèves de compétences transversales tels que le travail coopératif et participatif, la communication et l'esprit critique.</a:t>
            </a:r>
            <a:endParaRPr lang="fr-FR" dirty="0" smtClean="0"/>
          </a:p>
        </p:txBody>
      </p:sp>
    </p:spTree>
    <p:extLst>
      <p:ext uri="{BB962C8B-B14F-4D97-AF65-F5344CB8AC3E}">
        <p14:creationId xmlns:p14="http://schemas.microsoft.com/office/powerpoint/2010/main" val="2930304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lnSpcReduction="10000"/>
          </a:bodyPr>
          <a:lstStyle/>
          <a:p>
            <a:pPr algn="just">
              <a:buFont typeface="Wingdings" panose="05000000000000000000" pitchFamily="2" charset="2"/>
              <a:buChar char="§"/>
            </a:pPr>
            <a:r>
              <a:rPr lang="fr-FR" b="1" dirty="0"/>
              <a:t>L’acquisition et la structuration des connaissances: </a:t>
            </a:r>
            <a:endParaRPr lang="fr-FR" b="1" dirty="0" smtClean="0"/>
          </a:p>
          <a:p>
            <a:pPr marL="0" indent="0" algn="just">
              <a:buNone/>
            </a:pPr>
            <a:r>
              <a:rPr lang="fr-FR" dirty="0" smtClean="0"/>
              <a:t>La </a:t>
            </a:r>
            <a:r>
              <a:rPr lang="fr-FR" dirty="0"/>
              <a:t>structuration des connaissances consiste à donner un caractère scientifique aux résultats obtenus grâce à l'intervention des professeurs qui </a:t>
            </a:r>
            <a:r>
              <a:rPr lang="fr-FR" dirty="0" smtClean="0"/>
              <a:t>reprend </a:t>
            </a:r>
            <a:r>
              <a:rPr lang="fr-FR" dirty="0"/>
              <a:t>la main </a:t>
            </a:r>
            <a:r>
              <a:rPr lang="fr-FR" dirty="0" smtClean="0"/>
              <a:t>afin </a:t>
            </a:r>
            <a:r>
              <a:rPr lang="fr-FR" dirty="0"/>
              <a:t>de restructurer toutes les idées, de construire une </a:t>
            </a:r>
            <a:r>
              <a:rPr lang="fr-FR" dirty="0" smtClean="0"/>
              <a:t>synthèse et </a:t>
            </a:r>
            <a:r>
              <a:rPr lang="fr-FR" dirty="0"/>
              <a:t>d'apporter d'éventuels compléments d'information. </a:t>
            </a:r>
            <a:endParaRPr lang="fr-FR" dirty="0" smtClean="0"/>
          </a:p>
          <a:p>
            <a:pPr marL="0" indent="0" algn="just">
              <a:buNone/>
            </a:pPr>
            <a:r>
              <a:rPr lang="fr-FR" dirty="0" smtClean="0"/>
              <a:t>D'ailleurs</a:t>
            </a:r>
            <a:r>
              <a:rPr lang="fr-FR" dirty="0"/>
              <a:t>, cette étape vise à interpréter ce qui a été découvert, à prendre le recul par rapport à l'investigation pour mettre en forme et conclure avant de relier la connaissance découverte à d'autres connaissances des mêmes champs </a:t>
            </a:r>
            <a:r>
              <a:rPr lang="fr-FR" dirty="0" smtClean="0"/>
              <a:t>disciplinaires ou </a:t>
            </a:r>
            <a:r>
              <a:rPr lang="fr-FR" dirty="0"/>
              <a:t>dans </a:t>
            </a:r>
            <a:r>
              <a:rPr lang="fr-FR" dirty="0" smtClean="0"/>
              <a:t>d'autres </a:t>
            </a:r>
            <a:r>
              <a:rPr lang="fr-FR" dirty="0"/>
              <a:t>champs disciplinaires.</a:t>
            </a:r>
            <a:endParaRPr lang="fr-FR" dirty="0" smtClean="0"/>
          </a:p>
        </p:txBody>
      </p:sp>
    </p:spTree>
    <p:extLst>
      <p:ext uri="{BB962C8B-B14F-4D97-AF65-F5344CB8AC3E}">
        <p14:creationId xmlns:p14="http://schemas.microsoft.com/office/powerpoint/2010/main" val="1977443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smtClean="0"/>
              <a:t>La </a:t>
            </a:r>
            <a:r>
              <a:rPr lang="fr-FR" b="1" dirty="0"/>
              <a:t>mobilisation des connaissances, réinvestissement, identification éventuelle et évaluation: </a:t>
            </a:r>
            <a:endParaRPr lang="fr-FR" b="1" dirty="0" smtClean="0"/>
          </a:p>
          <a:p>
            <a:pPr marL="0" indent="0" algn="just">
              <a:buNone/>
            </a:pPr>
            <a:r>
              <a:rPr lang="fr-FR" dirty="0"/>
              <a:t>Cette étape vise l'investissement des résultats de l'apprentissage dans d'autres contextes afin de tester le modèle construit et de l'appliquer dans d'autres situations complexes. Autrement dit, il s'agit d'une étape de transfert qui conduit l'élève à utiliser dans un nouveau </a:t>
            </a:r>
            <a:r>
              <a:rPr lang="fr-FR" dirty="0" smtClean="0"/>
              <a:t>contexte ce </a:t>
            </a:r>
            <a:r>
              <a:rPr lang="fr-FR" dirty="0"/>
              <a:t>qui a été découvert dans le premier contexte.</a:t>
            </a:r>
            <a:endParaRPr lang="fr-FR" dirty="0" smtClean="0"/>
          </a:p>
        </p:txBody>
      </p:sp>
    </p:spTree>
    <p:extLst>
      <p:ext uri="{BB962C8B-B14F-4D97-AF65-F5344CB8AC3E}">
        <p14:creationId xmlns:p14="http://schemas.microsoft.com/office/powerpoint/2010/main" val="1333835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Différence entre DI et Démarche scientifique</a:t>
            </a:r>
            <a:endParaRPr lang="fr-FR" dirty="0"/>
          </a:p>
        </p:txBody>
      </p:sp>
      <p:sp>
        <p:nvSpPr>
          <p:cNvPr id="3" name="Espace réservé du contenu 2"/>
          <p:cNvSpPr>
            <a:spLocks noGrp="1"/>
          </p:cNvSpPr>
          <p:nvPr>
            <p:ph idx="1"/>
          </p:nvPr>
        </p:nvSpPr>
        <p:spPr>
          <a:xfrm>
            <a:off x="1295401" y="2556932"/>
            <a:ext cx="9601196" cy="3539068"/>
          </a:xfrm>
        </p:spPr>
        <p:txBody>
          <a:bodyPr>
            <a:normAutofit fontScale="92500"/>
          </a:bodyPr>
          <a:lstStyle/>
          <a:p>
            <a:pPr algn="just">
              <a:buFont typeface="Wingdings" panose="05000000000000000000" pitchFamily="2" charset="2"/>
              <a:buChar char="§"/>
            </a:pPr>
            <a:r>
              <a:rPr lang="fr-FR" dirty="0"/>
              <a:t> La démarche scientifique cherche, observe, s'interroge sur des thèmes </a:t>
            </a:r>
            <a:r>
              <a:rPr lang="fr-FR" b="1" dirty="0"/>
              <a:t>inconnus et nouveaux de la communauté scientifique </a:t>
            </a:r>
            <a:r>
              <a:rPr lang="fr-FR" dirty="0"/>
              <a:t>en partant des faits observables à partir du réel(on parle de démarche scientifique dans le domaine de la recherche</a:t>
            </a:r>
            <a:r>
              <a:rPr lang="fr-FR" dirty="0" smtClean="0"/>
              <a:t>).</a:t>
            </a:r>
          </a:p>
          <a:p>
            <a:pPr algn="just">
              <a:buFont typeface="Wingdings" panose="05000000000000000000" pitchFamily="2" charset="2"/>
              <a:buChar char="§"/>
            </a:pPr>
            <a:r>
              <a:rPr lang="fr-FR" dirty="0"/>
              <a:t> la démarche d'investigation est utilisée dans l'enseignement afin que les élèves </a:t>
            </a:r>
            <a:r>
              <a:rPr lang="fr-FR" b="1" dirty="0"/>
              <a:t>"découvrent"</a:t>
            </a:r>
            <a:r>
              <a:rPr lang="fr-FR" dirty="0"/>
              <a:t>, certes, mais qu'ils découvrent quelque chose de déjà connu des scientifiques. Si le terme « démarche d'investigation" est utilisé pour l'enseignement, c'est tout simplement pour permettre aux élèves d'être curieux et imaginatifs mais également de se questionner, de se remettre en question, de raisonner, etc</a:t>
            </a:r>
            <a:r>
              <a:rPr lang="fr-FR" dirty="0" smtClean="0"/>
              <a:t>..</a:t>
            </a:r>
            <a:endParaRPr lang="fr-FR" dirty="0"/>
          </a:p>
          <a:p>
            <a:pPr algn="just">
              <a:buFont typeface="Wingdings" panose="05000000000000000000" pitchFamily="2" charset="2"/>
              <a:buChar char="§"/>
            </a:pPr>
            <a:endParaRPr lang="fr-FR" dirty="0" smtClean="0"/>
          </a:p>
        </p:txBody>
      </p:sp>
    </p:spTree>
    <p:extLst>
      <p:ext uri="{BB962C8B-B14F-4D97-AF65-F5344CB8AC3E}">
        <p14:creationId xmlns:p14="http://schemas.microsoft.com/office/powerpoint/2010/main" val="3930120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Etapes de la démarche d’investigation</a:t>
            </a:r>
            <a:endParaRPr lang="fr-FR" dirty="0"/>
          </a:p>
        </p:txBody>
      </p:sp>
      <p:sp>
        <p:nvSpPr>
          <p:cNvPr id="3" name="Espace réservé du contenu 2"/>
          <p:cNvSpPr>
            <a:spLocks noGrp="1"/>
          </p:cNvSpPr>
          <p:nvPr>
            <p:ph idx="1"/>
          </p:nvPr>
        </p:nvSpPr>
        <p:spPr>
          <a:xfrm>
            <a:off x="1295401" y="2556932"/>
            <a:ext cx="9601196" cy="3539068"/>
          </a:xfrm>
        </p:spPr>
        <p:txBody>
          <a:bodyPr>
            <a:normAutofit/>
          </a:bodyPr>
          <a:lstStyle/>
          <a:p>
            <a:pPr algn="just">
              <a:buFont typeface="Wingdings" panose="05000000000000000000" pitchFamily="2" charset="2"/>
              <a:buChar char="§"/>
            </a:pPr>
            <a:r>
              <a:rPr lang="fr-FR" b="1" dirty="0" smtClean="0"/>
              <a:t>La </a:t>
            </a:r>
            <a:r>
              <a:rPr lang="fr-FR" b="1" dirty="0"/>
              <a:t>mobilisation des connaissances, réinvestissement, identification éventuelle et évaluation: </a:t>
            </a:r>
            <a:endParaRPr lang="fr-FR" b="1" dirty="0" smtClean="0"/>
          </a:p>
          <a:p>
            <a:pPr marL="0" indent="0" algn="just">
              <a:buNone/>
            </a:pPr>
            <a:r>
              <a:rPr lang="fr-FR" dirty="0"/>
              <a:t>Cette étape vise l'investissement des résultats de l'apprentissage dans d'autres contextes afin de tester le modèle construit et de l'appliquer dans d'autres situations complexes. Autrement dit, il s'agit d'une étape de transfert qui conduit l'élève à utiliser dans un nouveau </a:t>
            </a:r>
            <a:r>
              <a:rPr lang="fr-FR" dirty="0" smtClean="0"/>
              <a:t>contexte ce </a:t>
            </a:r>
            <a:r>
              <a:rPr lang="fr-FR" dirty="0"/>
              <a:t>qui a été découvert dans le premier contexte.</a:t>
            </a:r>
            <a:endParaRPr lang="fr-FR" dirty="0" smtClean="0"/>
          </a:p>
        </p:txBody>
      </p:sp>
    </p:spTree>
    <p:extLst>
      <p:ext uri="{BB962C8B-B14F-4D97-AF65-F5344CB8AC3E}">
        <p14:creationId xmlns:p14="http://schemas.microsoft.com/office/powerpoint/2010/main" val="10830790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129</TotalTime>
  <Words>1694</Words>
  <Application>Microsoft Office PowerPoint</Application>
  <PresentationFormat>Grand écran</PresentationFormat>
  <Paragraphs>68</Paragraphs>
  <Slides>21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21</vt:i4>
      </vt:variant>
    </vt:vector>
  </HeadingPairs>
  <TitlesOfParts>
    <vt:vector size="25" baseType="lpstr">
      <vt:lpstr>Arial</vt:lpstr>
      <vt:lpstr>Garamond</vt:lpstr>
      <vt:lpstr>Wingdings</vt:lpstr>
      <vt:lpstr>Organique</vt:lpstr>
      <vt:lpstr>La démarche d’investigation</vt:lpstr>
      <vt:lpstr>Introduction</vt:lpstr>
      <vt:lpstr>Introduction</vt:lpstr>
      <vt:lpstr>Définition</vt:lpstr>
      <vt:lpstr>Définition</vt:lpstr>
      <vt:lpstr>Définition</vt:lpstr>
      <vt:lpstr>Définition</vt:lpstr>
      <vt:lpstr>Définition</vt:lpstr>
      <vt:lpstr>Démarche d’investigation dans le programme</vt:lpstr>
      <vt:lpstr>Démarche d’investigation dans le programme</vt:lpstr>
      <vt:lpstr>Démarche d’investigation dans le programme</vt:lpstr>
      <vt:lpstr>Démarche d’investigation dans le programme marocain</vt:lpstr>
      <vt:lpstr>Etapes de la démarche d’investigation</vt:lpstr>
      <vt:lpstr>Etapes de la démarche d’investigation</vt:lpstr>
      <vt:lpstr>Etapes de la démarche d’investigation</vt:lpstr>
      <vt:lpstr>Etapes de la démarche d’investigation</vt:lpstr>
      <vt:lpstr>Etapes de la démarche d’investigation</vt:lpstr>
      <vt:lpstr>Etapes de la démarche d’investigation</vt:lpstr>
      <vt:lpstr>Etapes de la démarche d’investigation</vt:lpstr>
      <vt:lpstr>Différence entre DI et Démarche scientifique</vt:lpstr>
      <vt:lpstr>Etapes de la démarche d’investigation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démarche d’investigation</dc:title>
  <dc:creator>USER</dc:creator>
  <cp:lastModifiedBy>USER</cp:lastModifiedBy>
  <cp:revision>13</cp:revision>
  <dcterms:created xsi:type="dcterms:W3CDTF">2023-10-11T14:21:05Z</dcterms:created>
  <dcterms:modified xsi:type="dcterms:W3CDTF">2023-10-11T16:31:02Z</dcterms:modified>
</cp:coreProperties>
</file>