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8" r:id="rId12"/>
    <p:sldId id="266" r:id="rId13"/>
    <p:sldId id="267" r:id="rId14"/>
    <p:sldId id="269" r:id="rId15"/>
    <p:sldId id="272" r:id="rId16"/>
    <p:sldId id="273" r:id="rId17"/>
    <p:sldId id="274" r:id="rId18"/>
    <p:sldId id="275" r:id="rId19"/>
    <p:sldId id="271"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9" autoAdjust="0"/>
    <p:restoredTop sz="94660"/>
  </p:normalViewPr>
  <p:slideViewPr>
    <p:cSldViewPr snapToGrid="0">
      <p:cViewPr varScale="1">
        <p:scale>
          <a:sx n="71" d="100"/>
          <a:sy n="71" d="100"/>
        </p:scale>
        <p:origin x="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10/15/2023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Pédagogie Par Objectif (PPO)</a:t>
            </a:r>
            <a:endParaRPr lang="fr-FR" dirty="0"/>
          </a:p>
        </p:txBody>
      </p:sp>
      <p:sp>
        <p:nvSpPr>
          <p:cNvPr id="3" name="Sous-titre 2"/>
          <p:cNvSpPr>
            <a:spLocks noGrp="1"/>
          </p:cNvSpPr>
          <p:nvPr>
            <p:ph type="subTitle" idx="1"/>
          </p:nvPr>
        </p:nvSpPr>
        <p:spPr/>
        <p:txBody>
          <a:bodyPr/>
          <a:lstStyle/>
          <a:p>
            <a:r>
              <a:rPr lang="fr-FR" dirty="0" smtClean="0"/>
              <a:t>Réalisé par:</a:t>
            </a:r>
          </a:p>
          <a:p>
            <a:r>
              <a:rPr lang="fr-FR" dirty="0" smtClean="0"/>
              <a:t>Pr, Mohamed ELATLASSI</a:t>
            </a:r>
            <a:endParaRPr lang="fr-FR" dirty="0"/>
          </a:p>
        </p:txBody>
      </p:sp>
    </p:spTree>
    <p:extLst>
      <p:ext uri="{BB962C8B-B14F-4D97-AF65-F5344CB8AC3E}">
        <p14:creationId xmlns:p14="http://schemas.microsoft.com/office/powerpoint/2010/main" val="731574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générale</a:t>
            </a:r>
            <a:endParaRPr lang="fr-FR" dirty="0"/>
          </a:p>
        </p:txBody>
      </p:sp>
      <p:sp>
        <p:nvSpPr>
          <p:cNvPr id="3" name="Espace réservé du contenu 2"/>
          <p:cNvSpPr>
            <a:spLocks noGrp="1"/>
          </p:cNvSpPr>
          <p:nvPr>
            <p:ph idx="1"/>
          </p:nvPr>
        </p:nvSpPr>
        <p:spPr/>
        <p:txBody>
          <a:bodyPr/>
          <a:lstStyle/>
          <a:p>
            <a:r>
              <a:rPr lang="fr-FR" dirty="0"/>
              <a:t>Au début des années 1980, le Maroc – comme d’autres pays du monde – a adopté une pédagogie moderne appelée « pédagogie des objectifs ». La raison qui a </a:t>
            </a:r>
            <a:r>
              <a:rPr lang="fr-FR" dirty="0" smtClean="0"/>
              <a:t>motivé </a:t>
            </a:r>
            <a:r>
              <a:rPr lang="fr-FR" dirty="0"/>
              <a:t>l’adoption de cette </a:t>
            </a:r>
            <a:r>
              <a:rPr lang="fr-FR" dirty="0" smtClean="0"/>
              <a:t>pédagogie </a:t>
            </a:r>
            <a:r>
              <a:rPr lang="fr-FR" dirty="0"/>
              <a:t>était ses avantages par rapport au travail éducatif en général et au processus d’enseignement et d’apprentissage en particulier. Certains de ces avantages, selon les théoriciens de cette </a:t>
            </a:r>
            <a:r>
              <a:rPr lang="fr-FR" dirty="0" smtClean="0"/>
              <a:t>pédagogie, </a:t>
            </a:r>
            <a:r>
              <a:rPr lang="fr-FR" dirty="0"/>
              <a:t>peuvent être soulignés comme suit :</a:t>
            </a:r>
          </a:p>
        </p:txBody>
      </p:sp>
    </p:spTree>
    <p:extLst>
      <p:ext uri="{BB962C8B-B14F-4D97-AF65-F5344CB8AC3E}">
        <p14:creationId xmlns:p14="http://schemas.microsoft.com/office/powerpoint/2010/main" val="3009660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générale</a:t>
            </a:r>
            <a:endParaRPr lang="fr-FR" dirty="0"/>
          </a:p>
        </p:txBody>
      </p:sp>
      <p:sp>
        <p:nvSpPr>
          <p:cNvPr id="3" name="Espace réservé du contenu 2"/>
          <p:cNvSpPr>
            <a:spLocks noGrp="1"/>
          </p:cNvSpPr>
          <p:nvPr>
            <p:ph idx="1"/>
          </p:nvPr>
        </p:nvSpPr>
        <p:spPr/>
        <p:txBody>
          <a:bodyPr>
            <a:normAutofit lnSpcReduction="10000"/>
          </a:bodyPr>
          <a:lstStyle/>
          <a:p>
            <a:pPr>
              <a:buFont typeface="Wingdings" panose="05000000000000000000" pitchFamily="2" charset="2"/>
              <a:buChar char="v"/>
            </a:pPr>
            <a:r>
              <a:rPr lang="fr-FR" dirty="0"/>
              <a:t> La définition précise des objectifs contribue à l'efficacité du processus éducatif, en permettant à l'enseignant d'en choisir les éléments (contenus, méthodes, outils de financement, etc.) et d'éviter les répétitions ou les négligences</a:t>
            </a:r>
            <a:r>
              <a:rPr lang="fr-FR" dirty="0" smtClean="0"/>
              <a:t>.</a:t>
            </a:r>
          </a:p>
          <a:p>
            <a:pPr>
              <a:buFont typeface="Wingdings" panose="05000000000000000000" pitchFamily="2" charset="2"/>
              <a:buChar char="v"/>
            </a:pPr>
            <a:r>
              <a:rPr lang="fr-FR" dirty="0"/>
              <a:t> La clarté des objectifs garantit le respect des lignes directrices de la politique éducative et ouvre des canaux de communication clairs entre les planificateurs, les </a:t>
            </a:r>
            <a:r>
              <a:rPr lang="fr-FR" dirty="0" smtClean="0"/>
              <a:t>surveillants </a:t>
            </a:r>
            <a:r>
              <a:rPr lang="fr-FR" dirty="0"/>
              <a:t>et les responsables de la mise en œuvre de </a:t>
            </a:r>
            <a:r>
              <a:rPr lang="fr-FR" dirty="0" smtClean="0"/>
              <a:t>cette </a:t>
            </a:r>
            <a:r>
              <a:rPr lang="fr-FR" dirty="0"/>
              <a:t>politique éducative, connaissant ainsi l'étendue de la mise en œuvre des programmes éducatifs.</a:t>
            </a:r>
          </a:p>
        </p:txBody>
      </p:sp>
    </p:spTree>
    <p:extLst>
      <p:ext uri="{BB962C8B-B14F-4D97-AF65-F5344CB8AC3E}">
        <p14:creationId xmlns:p14="http://schemas.microsoft.com/office/powerpoint/2010/main" val="1740009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générale</a:t>
            </a:r>
            <a:endParaRPr lang="fr-FR" dirty="0"/>
          </a:p>
        </p:txBody>
      </p:sp>
      <p:sp>
        <p:nvSpPr>
          <p:cNvPr id="3" name="Espace réservé du contenu 2"/>
          <p:cNvSpPr>
            <a:spLocks noGrp="1"/>
          </p:cNvSpPr>
          <p:nvPr>
            <p:ph idx="1"/>
          </p:nvPr>
        </p:nvSpPr>
        <p:spPr/>
        <p:txBody>
          <a:bodyPr/>
          <a:lstStyle/>
          <a:p>
            <a:pPr>
              <a:buFont typeface="Wingdings" panose="05000000000000000000" pitchFamily="2" charset="2"/>
              <a:buChar char="v"/>
            </a:pPr>
            <a:r>
              <a:rPr lang="fr-FR" dirty="0"/>
              <a:t> </a:t>
            </a:r>
            <a:r>
              <a:rPr lang="fr-FR" dirty="0" smtClean="0"/>
              <a:t>La détermination </a:t>
            </a:r>
            <a:r>
              <a:rPr lang="fr-FR" dirty="0"/>
              <a:t>des objectifs </a:t>
            </a:r>
            <a:r>
              <a:rPr lang="fr-FR" dirty="0" smtClean="0"/>
              <a:t>opérationnels </a:t>
            </a:r>
            <a:r>
              <a:rPr lang="fr-FR" dirty="0"/>
              <a:t>pour les matières académiques permet de mesurer les différences individuelles et de connaître la distance entre chaque élève et l'objectif souhaité</a:t>
            </a:r>
            <a:r>
              <a:rPr lang="fr-FR" dirty="0" smtClean="0"/>
              <a:t>.</a:t>
            </a:r>
          </a:p>
          <a:p>
            <a:pPr>
              <a:buFont typeface="Wingdings" panose="05000000000000000000" pitchFamily="2" charset="2"/>
              <a:buChar char="v"/>
            </a:pPr>
            <a:r>
              <a:rPr lang="fr-FR" dirty="0"/>
              <a:t> La connaissance des élèves des objectifs de la leçon les motive à participer et à déployer des efforts déterminés pour les atteindre</a:t>
            </a:r>
            <a:r>
              <a:rPr lang="fr-FR" dirty="0" smtClean="0"/>
              <a:t>.</a:t>
            </a:r>
          </a:p>
          <a:p>
            <a:pPr>
              <a:buFont typeface="Wingdings" panose="05000000000000000000" pitchFamily="2" charset="2"/>
              <a:buChar char="v"/>
            </a:pPr>
            <a:r>
              <a:rPr lang="fr-FR" dirty="0"/>
              <a:t> </a:t>
            </a:r>
            <a:r>
              <a:rPr lang="fr-FR" dirty="0" smtClean="0"/>
              <a:t>La fixation des </a:t>
            </a:r>
            <a:r>
              <a:rPr lang="fr-FR" dirty="0"/>
              <a:t>objectifs </a:t>
            </a:r>
            <a:r>
              <a:rPr lang="fr-FR" dirty="0" smtClean="0"/>
              <a:t>opérationnels </a:t>
            </a:r>
            <a:r>
              <a:rPr lang="fr-FR" dirty="0"/>
              <a:t>permet à l'enseignant d'adopter des critères précis et objectifs ainsi que des méthodes appropriées et efficaces dans le processus d'évaluation.</a:t>
            </a:r>
          </a:p>
        </p:txBody>
      </p:sp>
    </p:spTree>
    <p:extLst>
      <p:ext uri="{BB962C8B-B14F-4D97-AF65-F5344CB8AC3E}">
        <p14:creationId xmlns:p14="http://schemas.microsoft.com/office/powerpoint/2010/main" val="990836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Références et </a:t>
            </a:r>
            <a:r>
              <a:rPr lang="fr-FR" dirty="0" smtClean="0"/>
              <a:t>Principes de la Pédagogie par Objectifs (PPO)</a:t>
            </a:r>
            <a:endParaRPr lang="fr-FR" dirty="0"/>
          </a:p>
        </p:txBody>
      </p:sp>
      <p:sp>
        <p:nvSpPr>
          <p:cNvPr id="3" name="Espace réservé du contenu 2"/>
          <p:cNvSpPr>
            <a:spLocks noGrp="1"/>
          </p:cNvSpPr>
          <p:nvPr>
            <p:ph idx="1"/>
          </p:nvPr>
        </p:nvSpPr>
        <p:spPr/>
        <p:txBody>
          <a:bodyPr/>
          <a:lstStyle/>
          <a:p>
            <a:pPr marL="0" indent="0">
              <a:buNone/>
            </a:pPr>
            <a:r>
              <a:rPr lang="fr-FR" dirty="0"/>
              <a:t>Les chercheurs s’accordent sur le fait que l’émergence </a:t>
            </a:r>
            <a:r>
              <a:rPr lang="fr-FR" dirty="0" smtClean="0"/>
              <a:t>la pédagogie par objectif a </a:t>
            </a:r>
            <a:r>
              <a:rPr lang="fr-FR" dirty="0"/>
              <a:t>trois origines : la philosophie pragmatiste, le développement industriel de la société américaine et la théorie comportementale de l’apprentissage. </a:t>
            </a:r>
          </a:p>
        </p:txBody>
      </p:sp>
    </p:spTree>
    <p:extLst>
      <p:ext uri="{BB962C8B-B14F-4D97-AF65-F5344CB8AC3E}">
        <p14:creationId xmlns:p14="http://schemas.microsoft.com/office/powerpoint/2010/main" val="1954455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philosophie pragmatiste et la pédagogie par objectifs</a:t>
            </a:r>
            <a:endParaRPr lang="fr-FR" dirty="0"/>
          </a:p>
        </p:txBody>
      </p:sp>
      <p:sp>
        <p:nvSpPr>
          <p:cNvPr id="3" name="Espace réservé du contenu 2"/>
          <p:cNvSpPr>
            <a:spLocks noGrp="1"/>
          </p:cNvSpPr>
          <p:nvPr>
            <p:ph idx="1"/>
          </p:nvPr>
        </p:nvSpPr>
        <p:spPr/>
        <p:txBody>
          <a:bodyPr>
            <a:normAutofit lnSpcReduction="10000"/>
          </a:bodyPr>
          <a:lstStyle/>
          <a:p>
            <a:pPr marL="0" indent="0">
              <a:buNone/>
            </a:pPr>
            <a:r>
              <a:rPr lang="fr-FR" dirty="0"/>
              <a:t>Ce mouvement philosophique était dirigé par le philosophe américain John </a:t>
            </a:r>
            <a:r>
              <a:rPr lang="fr-FR" dirty="0" smtClean="0"/>
              <a:t>Dewey (1859 -1952). </a:t>
            </a:r>
            <a:r>
              <a:rPr lang="fr-FR" dirty="0"/>
              <a:t>Cette philosophie est basée sur le principe de l'utilitarisme, c'est-à-dire juger la valeur de quelque chose en fonction des avantages que cette chose peut apporter à l'individu et à la société. </a:t>
            </a:r>
            <a:r>
              <a:rPr lang="fr-FR" dirty="0" smtClean="0"/>
              <a:t>Puisque </a:t>
            </a:r>
            <a:r>
              <a:rPr lang="fr-FR" dirty="0"/>
              <a:t>le domaine éducatif se veut également utilitaire et </a:t>
            </a:r>
            <a:r>
              <a:rPr lang="fr-FR" dirty="0" smtClean="0"/>
              <a:t>pratique </a:t>
            </a:r>
            <a:r>
              <a:rPr lang="fr-FR" dirty="0"/>
              <a:t>(</a:t>
            </a:r>
            <a:r>
              <a:rPr lang="fr-FR" dirty="0" smtClean="0"/>
              <a:t>ses résultats apparaissent immédiatement). </a:t>
            </a:r>
            <a:r>
              <a:rPr lang="fr-FR" dirty="0"/>
              <a:t>Ceux qui </a:t>
            </a:r>
            <a:r>
              <a:rPr lang="fr-FR" dirty="0" smtClean="0"/>
              <a:t>étudient </a:t>
            </a:r>
            <a:r>
              <a:rPr lang="fr-FR" dirty="0"/>
              <a:t>la pédagogie des objectifs ont trouvé dans cette philosophie un cadre théorique sur lequel s'appuyer, d'autant plus que c'est une philosophie qui </a:t>
            </a:r>
            <a:r>
              <a:rPr lang="fr-FR" dirty="0" smtClean="0"/>
              <a:t>cherche </a:t>
            </a:r>
            <a:r>
              <a:rPr lang="fr-FR" dirty="0"/>
              <a:t>la clarté, ce qui est pratique et tangible, et ce qui est précis et spécifique, et c'est exactement ce que recherche </a:t>
            </a:r>
            <a:r>
              <a:rPr lang="fr-FR" dirty="0" smtClean="0"/>
              <a:t>la pédagogie par objectifs.</a:t>
            </a:r>
            <a:endParaRPr lang="fr-FR" dirty="0"/>
          </a:p>
        </p:txBody>
      </p:sp>
    </p:spTree>
    <p:extLst>
      <p:ext uri="{BB962C8B-B14F-4D97-AF65-F5344CB8AC3E}">
        <p14:creationId xmlns:p14="http://schemas.microsoft.com/office/powerpoint/2010/main" val="3614719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Le développement industriel de la société américaine </a:t>
            </a:r>
            <a:r>
              <a:rPr lang="fr-FR" dirty="0" smtClean="0"/>
              <a:t>et la pédagogie par objectifs</a:t>
            </a:r>
            <a:endParaRPr lang="fr-FR" dirty="0"/>
          </a:p>
        </p:txBody>
      </p:sp>
      <p:sp>
        <p:nvSpPr>
          <p:cNvPr id="3" name="Espace réservé du contenu 2"/>
          <p:cNvSpPr>
            <a:spLocks noGrp="1"/>
          </p:cNvSpPr>
          <p:nvPr>
            <p:ph idx="1"/>
          </p:nvPr>
        </p:nvSpPr>
        <p:spPr/>
        <p:txBody>
          <a:bodyPr>
            <a:normAutofit fontScale="92500"/>
          </a:bodyPr>
          <a:lstStyle/>
          <a:p>
            <a:pPr marL="0" indent="0" algn="just">
              <a:buNone/>
            </a:pPr>
            <a:r>
              <a:rPr lang="fr-FR" dirty="0"/>
              <a:t>Grâce au développement industriel dont a été témoin la société américaine</a:t>
            </a:r>
            <a:r>
              <a:rPr lang="fr-FR" dirty="0" smtClean="0"/>
              <a:t>, cette dernière a </a:t>
            </a:r>
            <a:r>
              <a:rPr lang="fr-FR" dirty="0"/>
              <a:t>évolué vers ce qu’on appelle </a:t>
            </a:r>
            <a:r>
              <a:rPr lang="fr-FR" dirty="0" smtClean="0"/>
              <a:t>« le </a:t>
            </a:r>
            <a:r>
              <a:rPr lang="fr-FR" dirty="0"/>
              <a:t>rationalisme </a:t>
            </a:r>
            <a:r>
              <a:rPr lang="fr-FR" dirty="0" smtClean="0"/>
              <a:t>classique », </a:t>
            </a:r>
            <a:r>
              <a:rPr lang="fr-FR" dirty="0"/>
              <a:t>dont Taylor est considéré comme le leader le plus éminent. Il a appelé à diviser le processus de production en petites unités ou tâches selon les </a:t>
            </a:r>
            <a:r>
              <a:rPr lang="fr-FR" dirty="0" smtClean="0"/>
              <a:t>principes d'efficacité </a:t>
            </a:r>
            <a:r>
              <a:rPr lang="fr-FR" dirty="0"/>
              <a:t>et de </a:t>
            </a:r>
            <a:r>
              <a:rPr lang="fr-FR" dirty="0" smtClean="0"/>
              <a:t>productivité, </a:t>
            </a:r>
            <a:r>
              <a:rPr lang="fr-FR" dirty="0"/>
              <a:t>notamment dans </a:t>
            </a:r>
            <a:r>
              <a:rPr lang="fr-FR" dirty="0" smtClean="0"/>
              <a:t>l’industrie automobile</a:t>
            </a:r>
            <a:r>
              <a:rPr lang="fr-FR" dirty="0"/>
              <a:t>. Cette méthode de travail consiste à spécialiser une tâche à l'extrême. La mise en </a:t>
            </a:r>
            <a:r>
              <a:rPr lang="fr-FR" dirty="0" smtClean="0"/>
              <a:t>œuvre consiste </a:t>
            </a:r>
            <a:r>
              <a:rPr lang="fr-FR" dirty="0"/>
              <a:t>à faire des actions répétitives simples dans un processus de production. Ce système est </a:t>
            </a:r>
            <a:r>
              <a:rPr lang="fr-FR" dirty="0" smtClean="0"/>
              <a:t>bien mis </a:t>
            </a:r>
            <a:r>
              <a:rPr lang="fr-FR" dirty="0"/>
              <a:t>en évidence dans les procédés de travail à la chaîne (production automobile Ford, 1920</a:t>
            </a:r>
            <a:r>
              <a:rPr lang="fr-FR" dirty="0" smtClean="0"/>
              <a:t>). </a:t>
            </a:r>
            <a:r>
              <a:rPr lang="fr-FR" dirty="0"/>
              <a:t>les théoriciens </a:t>
            </a:r>
            <a:r>
              <a:rPr lang="fr-FR" dirty="0" smtClean="0"/>
              <a:t>de la pédagogie par objectifs tentent de </a:t>
            </a:r>
            <a:r>
              <a:rPr lang="fr-FR" dirty="0"/>
              <a:t>transférer ces principes à l’école</a:t>
            </a:r>
            <a:r>
              <a:rPr lang="fr-FR" dirty="0" smtClean="0"/>
              <a:t>. </a:t>
            </a:r>
            <a:endParaRPr lang="fr-FR" dirty="0"/>
          </a:p>
        </p:txBody>
      </p:sp>
    </p:spTree>
    <p:extLst>
      <p:ext uri="{BB962C8B-B14F-4D97-AF65-F5344CB8AC3E}">
        <p14:creationId xmlns:p14="http://schemas.microsoft.com/office/powerpoint/2010/main" val="1207482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425454795"/>
              </p:ext>
            </p:extLst>
          </p:nvPr>
        </p:nvGraphicFramePr>
        <p:xfrm>
          <a:off x="901147" y="982132"/>
          <a:ext cx="10442714" cy="5090160"/>
        </p:xfrm>
        <a:graphic>
          <a:graphicData uri="http://schemas.openxmlformats.org/drawingml/2006/table">
            <a:tbl>
              <a:tblPr firstRow="1" bandRow="1">
                <a:tableStyleId>{5C22544A-7EE6-4342-B048-85BDC9FD1C3A}</a:tableStyleId>
              </a:tblPr>
              <a:tblGrid>
                <a:gridCol w="5221357">
                  <a:extLst>
                    <a:ext uri="{9D8B030D-6E8A-4147-A177-3AD203B41FA5}">
                      <a16:colId xmlns:a16="http://schemas.microsoft.com/office/drawing/2014/main" val="2094341423"/>
                    </a:ext>
                  </a:extLst>
                </a:gridCol>
                <a:gridCol w="5221357">
                  <a:extLst>
                    <a:ext uri="{9D8B030D-6E8A-4147-A177-3AD203B41FA5}">
                      <a16:colId xmlns:a16="http://schemas.microsoft.com/office/drawing/2014/main" val="1054512728"/>
                    </a:ext>
                  </a:extLst>
                </a:gridCol>
              </a:tblGrid>
              <a:tr h="318053">
                <a:tc>
                  <a:txBody>
                    <a:bodyPr/>
                    <a:lstStyle/>
                    <a:p>
                      <a:pPr algn="ctr"/>
                      <a:r>
                        <a:rPr lang="fr-FR" sz="2200" dirty="0" smtClean="0"/>
                        <a:t>L’Entreprise</a:t>
                      </a:r>
                      <a:endParaRPr lang="fr-FR" sz="2200" dirty="0"/>
                    </a:p>
                  </a:txBody>
                  <a:tcPr/>
                </a:tc>
                <a:tc>
                  <a:txBody>
                    <a:bodyPr/>
                    <a:lstStyle/>
                    <a:p>
                      <a:pPr algn="ctr"/>
                      <a:r>
                        <a:rPr lang="fr-FR" sz="2200" dirty="0" smtClean="0"/>
                        <a:t>L’Ecole</a:t>
                      </a:r>
                      <a:endParaRPr lang="fr-FR" sz="2200" dirty="0"/>
                    </a:p>
                  </a:txBody>
                  <a:tcPr/>
                </a:tc>
                <a:extLst>
                  <a:ext uri="{0D108BD9-81ED-4DB2-BD59-A6C34878D82A}">
                    <a16:rowId xmlns:a16="http://schemas.microsoft.com/office/drawing/2014/main" val="2570054703"/>
                  </a:ext>
                </a:extLst>
              </a:tr>
              <a:tr h="577166">
                <a:tc>
                  <a:txBody>
                    <a:bodyPr/>
                    <a:lstStyle/>
                    <a:p>
                      <a:pPr algn="ctr"/>
                      <a:r>
                        <a:rPr lang="fr-FR" dirty="0" smtClean="0"/>
                        <a:t>Les matières premières subissent de nombreuses modifications avec l'intervention des ouvriers, des techniciens et des machines.</a:t>
                      </a:r>
                      <a:endParaRPr lang="fr-FR" dirty="0"/>
                    </a:p>
                  </a:txBody>
                  <a:tcPr/>
                </a:tc>
                <a:tc>
                  <a:txBody>
                    <a:bodyPr/>
                    <a:lstStyle/>
                    <a:p>
                      <a:pPr algn="ctr"/>
                      <a:r>
                        <a:rPr lang="fr-FR" dirty="0" smtClean="0"/>
                        <a:t>Les enseignants et les outils pédagogiques provoquent des changements dans le comportement des élèves.</a:t>
                      </a:r>
                      <a:endParaRPr lang="fr-FR" dirty="0"/>
                    </a:p>
                  </a:txBody>
                  <a:tcPr/>
                </a:tc>
                <a:extLst>
                  <a:ext uri="{0D108BD9-81ED-4DB2-BD59-A6C34878D82A}">
                    <a16:rowId xmlns:a16="http://schemas.microsoft.com/office/drawing/2014/main" val="3517715654"/>
                  </a:ext>
                </a:extLst>
              </a:tr>
              <a:tr h="577166">
                <a:tc>
                  <a:txBody>
                    <a:bodyPr/>
                    <a:lstStyle/>
                    <a:p>
                      <a:pPr algn="ctr"/>
                      <a:r>
                        <a:rPr lang="fr-FR" dirty="0" smtClean="0"/>
                        <a:t>Le secteur de la recherche étudie les activités de production.</a:t>
                      </a:r>
                      <a:endParaRPr lang="fr-FR" dirty="0"/>
                    </a:p>
                  </a:txBody>
                  <a:tcPr/>
                </a:tc>
                <a:tc>
                  <a:txBody>
                    <a:bodyPr/>
                    <a:lstStyle/>
                    <a:p>
                      <a:pPr algn="ctr"/>
                      <a:r>
                        <a:rPr lang="fr-FR" dirty="0" smtClean="0"/>
                        <a:t>Les spécialistes de l'éducation étudient les programmes éducatifs qui s'adaptent aux demandes de la société.</a:t>
                      </a:r>
                      <a:endParaRPr lang="fr-FR" dirty="0"/>
                    </a:p>
                  </a:txBody>
                  <a:tcPr/>
                </a:tc>
                <a:extLst>
                  <a:ext uri="{0D108BD9-81ED-4DB2-BD59-A6C34878D82A}">
                    <a16:rowId xmlns:a16="http://schemas.microsoft.com/office/drawing/2014/main" val="3670077665"/>
                  </a:ext>
                </a:extLst>
              </a:tr>
              <a:tr h="577166">
                <a:tc>
                  <a:txBody>
                    <a:bodyPr/>
                    <a:lstStyle/>
                    <a:p>
                      <a:pPr algn="ctr"/>
                      <a:r>
                        <a:rPr lang="fr-FR" dirty="0" smtClean="0"/>
                        <a:t>La gestion scientifique de l'entreprise garantit l’efficacité et le succès.</a:t>
                      </a:r>
                      <a:endParaRPr lang="fr-FR" dirty="0"/>
                    </a:p>
                  </a:txBody>
                  <a:tcPr/>
                </a:tc>
                <a:tc>
                  <a:txBody>
                    <a:bodyPr/>
                    <a:lstStyle/>
                    <a:p>
                      <a:pPr algn="ctr"/>
                      <a:r>
                        <a:rPr lang="fr-FR" dirty="0" smtClean="0"/>
                        <a:t>La gestion scientifique atteint la plus grande efficacité éducative.</a:t>
                      </a:r>
                      <a:endParaRPr lang="fr-FR" dirty="0"/>
                    </a:p>
                  </a:txBody>
                  <a:tcPr/>
                </a:tc>
                <a:extLst>
                  <a:ext uri="{0D108BD9-81ED-4DB2-BD59-A6C34878D82A}">
                    <a16:rowId xmlns:a16="http://schemas.microsoft.com/office/drawing/2014/main" val="3843883317"/>
                  </a:ext>
                </a:extLst>
              </a:tr>
              <a:tr h="577166">
                <a:tc>
                  <a:txBody>
                    <a:bodyPr/>
                    <a:lstStyle/>
                    <a:p>
                      <a:pPr algn="ctr"/>
                      <a:r>
                        <a:rPr lang="fr-FR" dirty="0" smtClean="0"/>
                        <a:t>Les phases et les activités de production sont des choses tangibles qui peuvent être observées et mesurées.</a:t>
                      </a:r>
                      <a:endParaRPr lang="fr-FR" dirty="0"/>
                    </a:p>
                  </a:txBody>
                  <a:tcPr/>
                </a:tc>
                <a:tc>
                  <a:txBody>
                    <a:bodyPr/>
                    <a:lstStyle/>
                    <a:p>
                      <a:pPr algn="ctr"/>
                      <a:r>
                        <a:rPr lang="fr-FR" dirty="0" smtClean="0"/>
                        <a:t>Les objectifs pédagogiques doivent être spécifiques, concrets, observables et mesurables</a:t>
                      </a:r>
                      <a:endParaRPr lang="fr-FR" dirty="0"/>
                    </a:p>
                  </a:txBody>
                  <a:tcPr/>
                </a:tc>
                <a:extLst>
                  <a:ext uri="{0D108BD9-81ED-4DB2-BD59-A6C34878D82A}">
                    <a16:rowId xmlns:a16="http://schemas.microsoft.com/office/drawing/2014/main" val="3607370691"/>
                  </a:ext>
                </a:extLst>
              </a:tr>
              <a:tr h="577166">
                <a:tc>
                  <a:txBody>
                    <a:bodyPr/>
                    <a:lstStyle/>
                    <a:p>
                      <a:pPr algn="ctr"/>
                      <a:r>
                        <a:rPr lang="fr-FR" dirty="0" smtClean="0"/>
                        <a:t>Les spécialistes déterminent les normes de qualité auxquelles le produit final est soumis.</a:t>
                      </a:r>
                      <a:endParaRPr lang="fr-FR" dirty="0"/>
                    </a:p>
                  </a:txBody>
                  <a:tcPr/>
                </a:tc>
                <a:tc>
                  <a:txBody>
                    <a:bodyPr/>
                    <a:lstStyle/>
                    <a:p>
                      <a:pPr algn="ctr"/>
                      <a:r>
                        <a:rPr lang="fr-FR" dirty="0" smtClean="0"/>
                        <a:t>Les didacticiens déterminent les normes d'excellence qui doivent être prises en compte dans l’évaluation et les examens.</a:t>
                      </a:r>
                      <a:endParaRPr lang="fr-FR" dirty="0"/>
                    </a:p>
                  </a:txBody>
                  <a:tcPr/>
                </a:tc>
                <a:extLst>
                  <a:ext uri="{0D108BD9-81ED-4DB2-BD59-A6C34878D82A}">
                    <a16:rowId xmlns:a16="http://schemas.microsoft.com/office/drawing/2014/main" val="3713585122"/>
                  </a:ext>
                </a:extLst>
              </a:tr>
              <a:tr h="577166">
                <a:tc>
                  <a:txBody>
                    <a:bodyPr/>
                    <a:lstStyle/>
                    <a:p>
                      <a:pPr algn="ctr"/>
                      <a:r>
                        <a:rPr lang="fr-FR" dirty="0" smtClean="0"/>
                        <a:t>Le produit répondant aux normes de qualité est mis sur le marché, sinon il est renvoyé à l’usine si possible.</a:t>
                      </a:r>
                      <a:endParaRPr lang="fr-FR" dirty="0"/>
                    </a:p>
                  </a:txBody>
                  <a:tcPr/>
                </a:tc>
                <a:tc>
                  <a:txBody>
                    <a:bodyPr/>
                    <a:lstStyle/>
                    <a:p>
                      <a:pPr algn="ctr"/>
                      <a:r>
                        <a:rPr lang="fr-FR" dirty="0" smtClean="0"/>
                        <a:t>L'étudiant qui réussit les examens trouve une place convenable dans la société,</a:t>
                      </a:r>
                      <a:r>
                        <a:rPr lang="fr-FR" baseline="0" dirty="0" smtClean="0"/>
                        <a:t> sinon il </a:t>
                      </a:r>
                      <a:r>
                        <a:rPr lang="fr-FR" dirty="0" smtClean="0"/>
                        <a:t>est réintégré dans l'éducation ou la formation, lorsque cela est possible.</a:t>
                      </a:r>
                      <a:endParaRPr lang="fr-FR" dirty="0"/>
                    </a:p>
                  </a:txBody>
                  <a:tcPr/>
                </a:tc>
                <a:extLst>
                  <a:ext uri="{0D108BD9-81ED-4DB2-BD59-A6C34878D82A}">
                    <a16:rowId xmlns:a16="http://schemas.microsoft.com/office/drawing/2014/main" val="529991385"/>
                  </a:ext>
                </a:extLst>
              </a:tr>
            </a:tbl>
          </a:graphicData>
        </a:graphic>
      </p:graphicFrame>
    </p:spTree>
    <p:extLst>
      <p:ext uri="{BB962C8B-B14F-4D97-AF65-F5344CB8AC3E}">
        <p14:creationId xmlns:p14="http://schemas.microsoft.com/office/powerpoint/2010/main" val="1588461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 béhaviorisme et la pédagogie par objectifs</a:t>
            </a:r>
            <a:endParaRPr lang="fr-FR" dirty="0"/>
          </a:p>
        </p:txBody>
      </p:sp>
      <p:sp>
        <p:nvSpPr>
          <p:cNvPr id="3" name="Espace réservé du contenu 2"/>
          <p:cNvSpPr>
            <a:spLocks noGrp="1"/>
          </p:cNvSpPr>
          <p:nvPr>
            <p:ph idx="1"/>
          </p:nvPr>
        </p:nvSpPr>
        <p:spPr/>
        <p:txBody>
          <a:bodyPr>
            <a:normAutofit lnSpcReduction="10000"/>
          </a:bodyPr>
          <a:lstStyle/>
          <a:p>
            <a:pPr marL="0" indent="0" algn="just">
              <a:buNone/>
            </a:pPr>
            <a:r>
              <a:rPr lang="fr-FR" dirty="0" smtClean="0"/>
              <a:t>La </a:t>
            </a:r>
            <a:r>
              <a:rPr lang="fr-FR" dirty="0"/>
              <a:t>pédagogie par objectifs trouve ses origines dans le béhaviorisme. Ce courant psychologique se concentre sur les comportements observables et mesurables et rejette la référence à la conscience, c’est-à-dire à tout ce qui se passe dans « la boîte noire » qu’est le cerveau. En d’autres termes, ce qui est observé et mesuré est plus important que ce qui est vécu ou pensé. </a:t>
            </a:r>
            <a:r>
              <a:rPr lang="fr-FR" dirty="0" smtClean="0"/>
              <a:t>« PPO se fonde </a:t>
            </a:r>
            <a:r>
              <a:rPr lang="fr-FR" dirty="0"/>
              <a:t>sur le comportementalisme qu’elle conjugue à des contenus disciplinaires décomposés en très petites </a:t>
            </a:r>
            <a:r>
              <a:rPr lang="fr-FR" dirty="0" smtClean="0"/>
              <a:t>unités » </a:t>
            </a:r>
            <a:r>
              <a:rPr lang="fr-FR" dirty="0"/>
              <a:t>(</a:t>
            </a:r>
            <a:r>
              <a:rPr lang="fr-FR" dirty="0" err="1"/>
              <a:t>Buffault</a:t>
            </a:r>
            <a:r>
              <a:rPr lang="fr-FR" dirty="0"/>
              <a:t> et </a:t>
            </a:r>
            <a:r>
              <a:rPr lang="fr-FR" dirty="0" err="1"/>
              <a:t>alii</a:t>
            </a:r>
            <a:r>
              <a:rPr lang="fr-FR" dirty="0"/>
              <a:t>, 2011 : 4</a:t>
            </a:r>
            <a:r>
              <a:rPr lang="fr-FR" dirty="0" smtClean="0"/>
              <a:t>). Donc, </a:t>
            </a:r>
            <a:r>
              <a:rPr lang="fr-FR" dirty="0"/>
              <a:t>le fractionnement des </a:t>
            </a:r>
            <a:r>
              <a:rPr lang="fr-FR" dirty="0" smtClean="0"/>
              <a:t>savoirs </a:t>
            </a:r>
            <a:r>
              <a:rPr lang="fr-FR" dirty="0"/>
              <a:t>représente </a:t>
            </a:r>
            <a:r>
              <a:rPr lang="fr-FR" dirty="0" smtClean="0"/>
              <a:t>une </a:t>
            </a:r>
            <a:r>
              <a:rPr lang="fr-FR" dirty="0"/>
              <a:t>autre marque du béhaviourisme pour lequel la segmentation des savoirs éviterait l’erreur.</a:t>
            </a:r>
          </a:p>
        </p:txBody>
      </p:sp>
    </p:spTree>
    <p:extLst>
      <p:ext uri="{BB962C8B-B14F-4D97-AF65-F5344CB8AC3E}">
        <p14:creationId xmlns:p14="http://schemas.microsoft.com/office/powerpoint/2010/main" val="38425267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Concepts principaux</a:t>
            </a:r>
            <a:endParaRPr lang="fr-FR" dirty="0"/>
          </a:p>
        </p:txBody>
      </p:sp>
      <p:sp>
        <p:nvSpPr>
          <p:cNvPr id="3" name="Espace réservé du contenu 2"/>
          <p:cNvSpPr>
            <a:spLocks noGrp="1"/>
          </p:cNvSpPr>
          <p:nvPr>
            <p:ph idx="1"/>
          </p:nvPr>
        </p:nvSpPr>
        <p:spPr/>
        <p:txBody>
          <a:bodyPr>
            <a:normAutofit fontScale="92500" lnSpcReduction="10000"/>
          </a:bodyPr>
          <a:lstStyle/>
          <a:p>
            <a:pPr>
              <a:buFont typeface="Wingdings" panose="05000000000000000000" pitchFamily="2" charset="2"/>
              <a:buChar char="v"/>
            </a:pPr>
            <a:r>
              <a:rPr lang="fr-FR" dirty="0"/>
              <a:t> </a:t>
            </a:r>
            <a:r>
              <a:rPr lang="fr-FR" b="1" dirty="0" smtClean="0"/>
              <a:t>Le principe de la rationalisation </a:t>
            </a:r>
            <a:r>
              <a:rPr lang="fr-FR" dirty="0" smtClean="0"/>
              <a:t>: c’est l’organisation logique qui favorise l’ordre, le contexte et les conditions de l’apprentissage. Pour atteindre des objectifs précis, il faut choisir une organisation et un processus précis.</a:t>
            </a:r>
          </a:p>
          <a:p>
            <a:pPr>
              <a:buFont typeface="Wingdings" panose="05000000000000000000" pitchFamily="2" charset="2"/>
              <a:buChar char="v"/>
            </a:pPr>
            <a:r>
              <a:rPr lang="fr-FR" b="1" dirty="0" smtClean="0"/>
              <a:t>Le principe de l’efficacité </a:t>
            </a:r>
            <a:r>
              <a:rPr lang="fr-FR" dirty="0" smtClean="0"/>
              <a:t>: utilisation des moyens appropriés pour atteindre les objectifs visés, avec rectification des moyens et des méthodes utilisés pour plus de rigueur.</a:t>
            </a:r>
          </a:p>
          <a:p>
            <a:pPr>
              <a:buFont typeface="Wingdings" panose="05000000000000000000" pitchFamily="2" charset="2"/>
              <a:buChar char="v"/>
            </a:pPr>
            <a:r>
              <a:rPr lang="fr-FR" b="1" dirty="0" smtClean="0"/>
              <a:t>Le principe de la rentabilité </a:t>
            </a:r>
            <a:r>
              <a:rPr lang="fr-FR" dirty="0" smtClean="0"/>
              <a:t>: l’efficacité de l’enseignement se mesure à partir des résultats obtenus, qui donnent des informations sur les stratégies et les méthodes utilisées et appliquées. Il n’ y a pas donc de PPO sans résultats satisfaisants.</a:t>
            </a:r>
            <a:endParaRPr lang="fr-FR" dirty="0"/>
          </a:p>
        </p:txBody>
      </p:sp>
    </p:spTree>
    <p:extLst>
      <p:ext uri="{BB962C8B-B14F-4D97-AF65-F5344CB8AC3E}">
        <p14:creationId xmlns:p14="http://schemas.microsoft.com/office/powerpoint/2010/main" val="941293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Concepts principaux</a:t>
            </a:r>
            <a:endParaRPr lang="fr-FR" dirty="0"/>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v"/>
            </a:pPr>
            <a:r>
              <a:rPr lang="fr-FR" dirty="0"/>
              <a:t> </a:t>
            </a:r>
            <a:r>
              <a:rPr lang="fr-FR" b="1" dirty="0"/>
              <a:t>Le principe de </a:t>
            </a:r>
            <a:r>
              <a:rPr lang="fr-FR" b="1" dirty="0" smtClean="0"/>
              <a:t>l’opérationnalisation</a:t>
            </a:r>
            <a:r>
              <a:rPr lang="fr-FR" dirty="0"/>
              <a:t>: L’opérationnalisation des objectifs permet d’éviter de camoufler un enseignement insignifiant sous des formules du genre ” être bien dans sa peau ” ou ” faire preuve d’initiative”</a:t>
            </a:r>
            <a:r>
              <a:rPr lang="fr-FR" dirty="0" smtClean="0"/>
              <a:t> .</a:t>
            </a:r>
          </a:p>
        </p:txBody>
      </p:sp>
    </p:spTree>
    <p:extLst>
      <p:ext uri="{BB962C8B-B14F-4D97-AF65-F5344CB8AC3E}">
        <p14:creationId xmlns:p14="http://schemas.microsoft.com/office/powerpoint/2010/main" val="1432891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2"/>
            <a:ext cx="9601196" cy="1058703"/>
          </a:xfrm>
        </p:spPr>
        <p:txBody>
          <a:bodyPr/>
          <a:lstStyle/>
          <a:p>
            <a:r>
              <a:rPr lang="fr-FR" dirty="0" smtClean="0"/>
              <a:t>Objectif pédagogique</a:t>
            </a:r>
            <a:endParaRPr lang="fr-FR" dirty="0"/>
          </a:p>
        </p:txBody>
      </p:sp>
      <p:sp>
        <p:nvSpPr>
          <p:cNvPr id="3" name="Espace réservé du contenu 2"/>
          <p:cNvSpPr>
            <a:spLocks noGrp="1"/>
          </p:cNvSpPr>
          <p:nvPr>
            <p:ph idx="1"/>
          </p:nvPr>
        </p:nvSpPr>
        <p:spPr>
          <a:xfrm>
            <a:off x="1295401" y="2438400"/>
            <a:ext cx="9601195" cy="3803374"/>
          </a:xfrm>
        </p:spPr>
        <p:txBody>
          <a:bodyPr>
            <a:noAutofit/>
          </a:bodyPr>
          <a:lstStyle/>
          <a:p>
            <a:pPr marL="0" indent="0" algn="just">
              <a:buNone/>
            </a:pPr>
            <a:r>
              <a:rPr lang="fr-FR" sz="2100" dirty="0"/>
              <a:t>L’idée prônée par Ralph Tyler (1935), initiateur de la pédagogie par Objectifs, est de proposer </a:t>
            </a:r>
            <a:r>
              <a:rPr lang="fr-FR" sz="2100" dirty="0" smtClean="0"/>
              <a:t>une organisation </a:t>
            </a:r>
            <a:r>
              <a:rPr lang="fr-FR" sz="2100" dirty="0"/>
              <a:t>scientifique et rationnelle de l’éducation. Celle-ci doit adapter l’homme aux besoins </a:t>
            </a:r>
            <a:r>
              <a:rPr lang="fr-FR" sz="2100" dirty="0" smtClean="0"/>
              <a:t>et valeurs </a:t>
            </a:r>
            <a:r>
              <a:rPr lang="fr-FR" sz="2100" dirty="0"/>
              <a:t>de la société et les traduire en objectifs. Il faut sortir des généralités grandiloquentes </a:t>
            </a:r>
            <a:r>
              <a:rPr lang="fr-FR" sz="2100" dirty="0" smtClean="0"/>
              <a:t>et infécondes </a:t>
            </a:r>
            <a:r>
              <a:rPr lang="fr-FR" sz="2100" dirty="0"/>
              <a:t>en matière d’action éducative. Il faut une formulation claire des objectifs pour </a:t>
            </a:r>
            <a:r>
              <a:rPr lang="fr-FR" sz="2100" dirty="0" smtClean="0"/>
              <a:t>pouvoir les </a:t>
            </a:r>
            <a:r>
              <a:rPr lang="fr-FR" sz="2100" dirty="0"/>
              <a:t>évaluer et donc pour contrôler l’enseignement. Les objectifs doivent être définis en termes </a:t>
            </a:r>
            <a:r>
              <a:rPr lang="fr-FR" sz="2100" dirty="0" smtClean="0"/>
              <a:t>de comportements </a:t>
            </a:r>
            <a:r>
              <a:rPr lang="fr-FR" sz="2100" dirty="0"/>
              <a:t>attendus, en termes de réactions externes à la conscience. Les </a:t>
            </a:r>
            <a:r>
              <a:rPr lang="fr-FR" sz="2100" dirty="0" smtClean="0"/>
              <a:t>formulations renvoient </a:t>
            </a:r>
            <a:r>
              <a:rPr lang="fr-FR" sz="2100" dirty="0"/>
              <a:t>à des activités vues du point de vue de l’élève et non du point de vue du projet </a:t>
            </a:r>
            <a:r>
              <a:rPr lang="fr-FR" sz="2100" dirty="0" smtClean="0"/>
              <a:t>de l’enseignant</a:t>
            </a:r>
            <a:r>
              <a:rPr lang="fr-FR" sz="2100" dirty="0"/>
              <a:t>. La formation est d’autant plus efficace si l’on nomme le résultat attendu, si l’on dit </a:t>
            </a:r>
            <a:r>
              <a:rPr lang="fr-FR" sz="2100" dirty="0" smtClean="0"/>
              <a:t>ce que </a:t>
            </a:r>
            <a:r>
              <a:rPr lang="fr-FR" sz="2100" dirty="0"/>
              <a:t>l’on attend exactement que l’apprenant fasse à l’issue de la formation, dans des termes précis </a:t>
            </a:r>
            <a:r>
              <a:rPr lang="fr-FR" sz="2100" dirty="0" smtClean="0"/>
              <a:t>et sous </a:t>
            </a:r>
            <a:r>
              <a:rPr lang="fr-FR" sz="2100" dirty="0"/>
              <a:t>forme de comportement observable</a:t>
            </a:r>
          </a:p>
        </p:txBody>
      </p:sp>
    </p:spTree>
    <p:extLst>
      <p:ext uri="{BB962C8B-B14F-4D97-AF65-F5344CB8AC3E}">
        <p14:creationId xmlns:p14="http://schemas.microsoft.com/office/powerpoint/2010/main" val="774558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 pédagogique</a:t>
            </a:r>
            <a:endParaRPr lang="fr-FR" dirty="0"/>
          </a:p>
        </p:txBody>
      </p:sp>
      <p:sp>
        <p:nvSpPr>
          <p:cNvPr id="3" name="Espace réservé du contenu 2"/>
          <p:cNvSpPr>
            <a:spLocks noGrp="1"/>
          </p:cNvSpPr>
          <p:nvPr>
            <p:ph idx="1"/>
          </p:nvPr>
        </p:nvSpPr>
        <p:spPr>
          <a:xfrm>
            <a:off x="1295401" y="2556932"/>
            <a:ext cx="9601197" cy="3318936"/>
          </a:xfrm>
        </p:spPr>
        <p:txBody>
          <a:bodyPr>
            <a:normAutofit fontScale="92500"/>
          </a:bodyPr>
          <a:lstStyle/>
          <a:p>
            <a:pPr marL="0" indent="0" algn="just">
              <a:buNone/>
            </a:pPr>
            <a:r>
              <a:rPr lang="fr-FR" sz="2200" dirty="0"/>
              <a:t>La </a:t>
            </a:r>
            <a:r>
              <a:rPr lang="fr-FR" sz="2200" dirty="0" smtClean="0"/>
              <a:t>pédagogie par objectif s’articule </a:t>
            </a:r>
            <a:r>
              <a:rPr lang="fr-FR" sz="2200" dirty="0"/>
              <a:t>sur ces trois concepts principaux qui sont : </a:t>
            </a:r>
            <a:r>
              <a:rPr lang="fr-FR" sz="2200" b="1" dirty="0"/>
              <a:t>un comportement observable</a:t>
            </a:r>
            <a:r>
              <a:rPr lang="fr-FR" sz="2200" dirty="0"/>
              <a:t>, </a:t>
            </a:r>
            <a:r>
              <a:rPr lang="fr-FR" sz="2200" b="1" dirty="0"/>
              <a:t>un objectif général </a:t>
            </a:r>
            <a:r>
              <a:rPr lang="fr-FR" sz="2200" dirty="0"/>
              <a:t>et </a:t>
            </a:r>
            <a:r>
              <a:rPr lang="fr-FR" sz="2200" b="1" dirty="0"/>
              <a:t>un objectif spécifique</a:t>
            </a:r>
            <a:r>
              <a:rPr lang="fr-FR" sz="2200" dirty="0"/>
              <a:t>. </a:t>
            </a:r>
            <a:endParaRPr lang="fr-FR" sz="2200" dirty="0" smtClean="0"/>
          </a:p>
          <a:p>
            <a:pPr algn="just">
              <a:buFont typeface="Wingdings" panose="05000000000000000000" pitchFamily="2" charset="2"/>
              <a:buChar char="v"/>
            </a:pPr>
            <a:r>
              <a:rPr lang="fr-FR" sz="2200" dirty="0"/>
              <a:t> </a:t>
            </a:r>
            <a:r>
              <a:rPr lang="fr-FR" sz="2200" b="1" dirty="0"/>
              <a:t>Un comportement observable </a:t>
            </a:r>
            <a:r>
              <a:rPr lang="fr-FR" sz="2200" dirty="0"/>
              <a:t>s’oppose à une action mentale : c’est la manifestation externe </a:t>
            </a:r>
            <a:r>
              <a:rPr lang="fr-FR" sz="2200" dirty="0" smtClean="0"/>
              <a:t>d’une activité </a:t>
            </a:r>
            <a:r>
              <a:rPr lang="fr-FR" sz="2200" dirty="0"/>
              <a:t>interne. Un observateur peut se rendre compte par au moins l’un des cinq sens de </a:t>
            </a:r>
            <a:r>
              <a:rPr lang="fr-FR" sz="2200" dirty="0" smtClean="0"/>
              <a:t>l’activité de </a:t>
            </a:r>
            <a:r>
              <a:rPr lang="fr-FR" sz="2200" dirty="0"/>
              <a:t>la personne et attester de sa </a:t>
            </a:r>
            <a:r>
              <a:rPr lang="fr-FR" sz="2200" dirty="0" smtClean="0"/>
              <a:t>réalisation.</a:t>
            </a:r>
          </a:p>
          <a:p>
            <a:pPr algn="just">
              <a:buFont typeface="Wingdings" panose="05000000000000000000" pitchFamily="2" charset="2"/>
              <a:buChar char="v"/>
            </a:pPr>
            <a:r>
              <a:rPr lang="fr-FR" sz="2200" dirty="0"/>
              <a:t> </a:t>
            </a:r>
            <a:r>
              <a:rPr lang="fr-FR" sz="2200" b="1" dirty="0"/>
              <a:t>L’intention pédagogique </a:t>
            </a:r>
            <a:r>
              <a:rPr lang="fr-FR" sz="2200" dirty="0"/>
              <a:t>exprime la direction de changement que le formateur formule pour l’apprenant, ce qu’il sera capable de faire au terme de l’apprentissage, c’est une orientation qui va donner du sens à la séquence pédagogique. Elle ne fournit pas d’indication précise sur les résultats escomptés.</a:t>
            </a:r>
          </a:p>
          <a:p>
            <a:pPr algn="just">
              <a:buFont typeface="Wingdings" panose="05000000000000000000" pitchFamily="2" charset="2"/>
              <a:buChar char="v"/>
            </a:pPr>
            <a:endParaRPr lang="fr-FR" sz="2200" dirty="0" smtClean="0"/>
          </a:p>
          <a:p>
            <a:pPr algn="just">
              <a:buFont typeface="Wingdings" panose="05000000000000000000" pitchFamily="2" charset="2"/>
              <a:buChar char="v"/>
            </a:pPr>
            <a:endParaRPr lang="fr-FR" sz="2200" dirty="0"/>
          </a:p>
        </p:txBody>
      </p:sp>
    </p:spTree>
    <p:extLst>
      <p:ext uri="{BB962C8B-B14F-4D97-AF65-F5344CB8AC3E}">
        <p14:creationId xmlns:p14="http://schemas.microsoft.com/office/powerpoint/2010/main" val="29532506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 pédagogique</a:t>
            </a:r>
            <a:endParaRPr lang="fr-FR" dirty="0"/>
          </a:p>
        </p:txBody>
      </p:sp>
      <p:sp>
        <p:nvSpPr>
          <p:cNvPr id="3" name="Espace réservé du contenu 2"/>
          <p:cNvSpPr>
            <a:spLocks noGrp="1"/>
          </p:cNvSpPr>
          <p:nvPr>
            <p:ph idx="1"/>
          </p:nvPr>
        </p:nvSpPr>
        <p:spPr>
          <a:xfrm>
            <a:off x="1295401" y="2556932"/>
            <a:ext cx="9601197" cy="3318936"/>
          </a:xfrm>
        </p:spPr>
        <p:txBody>
          <a:bodyPr>
            <a:normAutofit/>
          </a:bodyPr>
          <a:lstStyle/>
          <a:p>
            <a:pPr algn="just">
              <a:buFont typeface="Wingdings" panose="05000000000000000000" pitchFamily="2" charset="2"/>
              <a:buChar char="v"/>
            </a:pPr>
            <a:r>
              <a:rPr lang="fr-FR" sz="2200" dirty="0"/>
              <a:t> </a:t>
            </a:r>
            <a:r>
              <a:rPr lang="fr-FR" sz="2200" b="1" dirty="0"/>
              <a:t>L’objectif pédagogique </a:t>
            </a:r>
            <a:r>
              <a:rPr lang="fr-FR" sz="2200" dirty="0"/>
              <a:t>exprime le résultat visible qu’un apprenant doit atteindre, ce qu’il sera capable de faire au terme de l’apprentissage. Il objective l’effet attendu, le rend concret, observable. C’est pourquoi il est libellé avec un verbe d’action et qu’il privilégie les faits.</a:t>
            </a:r>
          </a:p>
          <a:p>
            <a:pPr algn="just">
              <a:buFont typeface="Wingdings" panose="05000000000000000000" pitchFamily="2" charset="2"/>
              <a:buChar char="v"/>
            </a:pPr>
            <a:r>
              <a:rPr lang="fr-FR" sz="2200" dirty="0" smtClean="0"/>
              <a:t> </a:t>
            </a:r>
            <a:r>
              <a:rPr lang="fr-FR" sz="2200" dirty="0"/>
              <a:t>L’intention concerne plus le contenu, l’objectif concerne plus la </a:t>
            </a:r>
            <a:r>
              <a:rPr lang="fr-FR" sz="2200" dirty="0" smtClean="0"/>
              <a:t>personne.</a:t>
            </a:r>
          </a:p>
          <a:p>
            <a:pPr algn="just">
              <a:buFont typeface="Wingdings" panose="05000000000000000000" pitchFamily="2" charset="2"/>
              <a:buChar char="v"/>
            </a:pPr>
            <a:r>
              <a:rPr lang="fr-FR" sz="2200" dirty="0"/>
              <a:t> Intention et Objectif sont deux notions complémentaires, l’objectif matérialise </a:t>
            </a:r>
            <a:r>
              <a:rPr lang="fr-FR" sz="2200" dirty="0" smtClean="0"/>
              <a:t>l’intention, l’intention </a:t>
            </a:r>
            <a:r>
              <a:rPr lang="fr-FR" sz="2200" dirty="0"/>
              <a:t>donne du sens à l’objectif qui a besoin d’être mis en perspective dans une vision </a:t>
            </a:r>
            <a:r>
              <a:rPr lang="fr-FR" sz="2200" dirty="0" smtClean="0"/>
              <a:t>globale à </a:t>
            </a:r>
            <a:r>
              <a:rPr lang="fr-FR" sz="2200" dirty="0"/>
              <a:t>moyen ou long terme.</a:t>
            </a:r>
          </a:p>
        </p:txBody>
      </p:sp>
    </p:spTree>
    <p:extLst>
      <p:ext uri="{BB962C8B-B14F-4D97-AF65-F5344CB8AC3E}">
        <p14:creationId xmlns:p14="http://schemas.microsoft.com/office/powerpoint/2010/main" val="15899276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Pourquoi rédiger des objectifs pédagogiques?</a:t>
            </a:r>
            <a:endParaRPr lang="fr-FR" dirty="0"/>
          </a:p>
        </p:txBody>
      </p:sp>
      <p:sp>
        <p:nvSpPr>
          <p:cNvPr id="3" name="Espace réservé du contenu 2"/>
          <p:cNvSpPr>
            <a:spLocks noGrp="1"/>
          </p:cNvSpPr>
          <p:nvPr>
            <p:ph idx="1"/>
          </p:nvPr>
        </p:nvSpPr>
        <p:spPr>
          <a:xfrm>
            <a:off x="1295401" y="2556931"/>
            <a:ext cx="9601197" cy="3578825"/>
          </a:xfrm>
        </p:spPr>
        <p:txBody>
          <a:bodyPr>
            <a:normAutofit lnSpcReduction="10000"/>
          </a:bodyPr>
          <a:lstStyle/>
          <a:p>
            <a:pPr algn="just">
              <a:buFont typeface="Wingdings" panose="05000000000000000000" pitchFamily="2" charset="2"/>
              <a:buChar char="v"/>
            </a:pPr>
            <a:r>
              <a:rPr lang="fr-FR" sz="2200" dirty="0"/>
              <a:t> La formulation des objectifs d’apprentissage permet de déterminer les connaissances à acquérir et les compétences à développer par les étudiantes et les étudiants au terme d’une activité d’apprentissage. Cet exercice intervient dès le début du processus de planification d’un cours. Par souci de cohérence, le choix des méthodes d’évaluations, des activités d’enseignement-apprentissage et l’organisation du contenu du cours découlent des objectifs d’apprentissage</a:t>
            </a:r>
            <a:r>
              <a:rPr lang="fr-FR" sz="2200" dirty="0" smtClean="0"/>
              <a:t>.</a:t>
            </a:r>
            <a:endParaRPr lang="fr-FR" sz="2200" dirty="0"/>
          </a:p>
          <a:p>
            <a:pPr algn="just">
              <a:buFont typeface="Wingdings" panose="05000000000000000000" pitchFamily="2" charset="2"/>
              <a:buChar char="v"/>
            </a:pPr>
            <a:r>
              <a:rPr lang="fr-FR" sz="2200" dirty="0"/>
              <a:t>Les objectifs d’apprentissage facilitent la communication entre la personne enseignante et le groupe étudiant, puisqu’elle précise les apprentissages à faire, les actions à accomplir ou les performances à atteindre. L’étudiante ou l’étudiant sait précisément ce qui est attendu.</a:t>
            </a:r>
          </a:p>
        </p:txBody>
      </p:sp>
    </p:spTree>
    <p:extLst>
      <p:ext uri="{BB962C8B-B14F-4D97-AF65-F5344CB8AC3E}">
        <p14:creationId xmlns:p14="http://schemas.microsoft.com/office/powerpoint/2010/main" val="1365242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279374" y="1086678"/>
            <a:ext cx="7116416" cy="4731026"/>
          </a:xfrm>
          <a:prstGeom prst="rect">
            <a:avLst/>
          </a:prstGeom>
        </p:spPr>
      </p:pic>
      <p:sp>
        <p:nvSpPr>
          <p:cNvPr id="2" name="Titre 1"/>
          <p:cNvSpPr>
            <a:spLocks noGrp="1"/>
          </p:cNvSpPr>
          <p:nvPr>
            <p:ph type="title"/>
          </p:nvPr>
        </p:nvSpPr>
        <p:spPr/>
        <p:txBody>
          <a:bodyPr>
            <a:normAutofit/>
          </a:bodyPr>
          <a:lstStyle/>
          <a:p>
            <a:endParaRPr lang="fr-FR" dirty="0"/>
          </a:p>
        </p:txBody>
      </p:sp>
      <p:sp>
        <p:nvSpPr>
          <p:cNvPr id="3" name="Espace réservé du contenu 2"/>
          <p:cNvSpPr>
            <a:spLocks noGrp="1"/>
          </p:cNvSpPr>
          <p:nvPr>
            <p:ph idx="1"/>
          </p:nvPr>
        </p:nvSpPr>
        <p:spPr>
          <a:xfrm>
            <a:off x="1295401" y="2556931"/>
            <a:ext cx="9601197" cy="3578825"/>
          </a:xfrm>
        </p:spPr>
        <p:txBody>
          <a:bodyPr>
            <a:normAutofit/>
          </a:bodyPr>
          <a:lstStyle/>
          <a:p>
            <a:pPr marL="0" indent="0" algn="just">
              <a:buNone/>
            </a:pPr>
            <a:endParaRPr lang="fr-FR" sz="2200" dirty="0"/>
          </a:p>
        </p:txBody>
      </p:sp>
    </p:spTree>
    <p:extLst>
      <p:ext uri="{BB962C8B-B14F-4D97-AF65-F5344CB8AC3E}">
        <p14:creationId xmlns:p14="http://schemas.microsoft.com/office/powerpoint/2010/main" val="37421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rédiger des objectifs?</a:t>
            </a:r>
            <a:endParaRPr lang="fr-FR" dirty="0"/>
          </a:p>
        </p:txBody>
      </p:sp>
      <p:sp>
        <p:nvSpPr>
          <p:cNvPr id="3" name="Espace réservé du contenu 2"/>
          <p:cNvSpPr>
            <a:spLocks noGrp="1"/>
          </p:cNvSpPr>
          <p:nvPr>
            <p:ph idx="1"/>
          </p:nvPr>
        </p:nvSpPr>
        <p:spPr/>
        <p:txBody>
          <a:bodyPr>
            <a:normAutofit fontScale="92500" lnSpcReduction="20000"/>
          </a:bodyPr>
          <a:lstStyle/>
          <a:p>
            <a:pPr marL="0" indent="0">
              <a:buNone/>
            </a:pPr>
            <a:r>
              <a:rPr lang="fr-FR" dirty="0"/>
              <a:t>Les objectifs d’apprentissage se divisent en deux catégories</a:t>
            </a:r>
            <a:r>
              <a:rPr lang="fr-FR" dirty="0" smtClean="0"/>
              <a:t>:</a:t>
            </a:r>
            <a:endParaRPr lang="fr-FR" dirty="0"/>
          </a:p>
          <a:p>
            <a:pPr>
              <a:buFont typeface="Wingdings" panose="05000000000000000000" pitchFamily="2" charset="2"/>
              <a:buChar char="v"/>
            </a:pPr>
            <a:r>
              <a:rPr lang="fr-FR" dirty="0"/>
              <a:t> </a:t>
            </a:r>
            <a:r>
              <a:rPr lang="fr-FR" b="1" dirty="0"/>
              <a:t>Objectifs </a:t>
            </a:r>
            <a:r>
              <a:rPr lang="fr-FR" b="1" dirty="0" smtClean="0"/>
              <a:t>généraux: </a:t>
            </a:r>
            <a:endParaRPr lang="fr-FR" b="1" dirty="0"/>
          </a:p>
          <a:p>
            <a:pPr marL="0" indent="0">
              <a:buNone/>
            </a:pPr>
            <a:r>
              <a:rPr lang="fr-FR" dirty="0" smtClean="0"/>
              <a:t>Les </a:t>
            </a:r>
            <a:r>
              <a:rPr lang="fr-FR" dirty="0"/>
              <a:t>objectifs généraux présentent les grandes orientations sur les apprentissages à réaliser dans le cours</a:t>
            </a:r>
            <a:r>
              <a:rPr lang="fr-FR" dirty="0" smtClean="0"/>
              <a:t>.</a:t>
            </a:r>
          </a:p>
          <a:p>
            <a:pPr>
              <a:buFont typeface="Wingdings" panose="05000000000000000000" pitchFamily="2" charset="2"/>
              <a:buChar char="§"/>
            </a:pPr>
            <a:r>
              <a:rPr lang="fr-FR" dirty="0"/>
              <a:t> I</a:t>
            </a:r>
            <a:r>
              <a:rPr lang="fr-FR" dirty="0" smtClean="0"/>
              <a:t>ls </a:t>
            </a:r>
            <a:r>
              <a:rPr lang="fr-FR" dirty="0"/>
              <a:t>sont formulés à l’aide d’un verbe à l’infinitif (ex. : comprendre, connaître, savoir, développer, se familiariser, se sensibiliser, acquérir, etc</a:t>
            </a:r>
            <a:r>
              <a:rPr lang="fr-FR" dirty="0" smtClean="0"/>
              <a:t>.).</a:t>
            </a:r>
          </a:p>
          <a:p>
            <a:pPr>
              <a:buFont typeface="Wingdings" panose="05000000000000000000" pitchFamily="2" charset="2"/>
              <a:buChar char="§"/>
            </a:pPr>
            <a:r>
              <a:rPr lang="fr-FR" dirty="0"/>
              <a:t> I</a:t>
            </a:r>
            <a:r>
              <a:rPr lang="fr-FR" dirty="0" smtClean="0"/>
              <a:t>ls </a:t>
            </a:r>
            <a:r>
              <a:rPr lang="fr-FR" dirty="0"/>
              <a:t>énoncent de manière générale les connaissances à acquérir</a:t>
            </a:r>
            <a:r>
              <a:rPr lang="fr-FR" dirty="0" smtClean="0"/>
              <a:t>.</a:t>
            </a:r>
          </a:p>
          <a:p>
            <a:pPr>
              <a:buFont typeface="Wingdings" panose="05000000000000000000" pitchFamily="2" charset="2"/>
              <a:buChar char="§"/>
            </a:pPr>
            <a:r>
              <a:rPr lang="fr-FR" dirty="0"/>
              <a:t> </a:t>
            </a:r>
            <a:r>
              <a:rPr lang="fr-FR" dirty="0" smtClean="0"/>
              <a:t>Leur </a:t>
            </a:r>
            <a:r>
              <a:rPr lang="fr-FR" dirty="0"/>
              <a:t>nombre est approximativement de trois à cinq pour le cours, mais peut varier selon les besoins et le contexte du cours.</a:t>
            </a:r>
          </a:p>
        </p:txBody>
      </p:sp>
    </p:spTree>
    <p:extLst>
      <p:ext uri="{BB962C8B-B14F-4D97-AF65-F5344CB8AC3E}">
        <p14:creationId xmlns:p14="http://schemas.microsoft.com/office/powerpoint/2010/main" val="30077803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rédiger des objectifs généraux?</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430903433"/>
              </p:ext>
            </p:extLst>
          </p:nvPr>
        </p:nvGraphicFramePr>
        <p:xfrm>
          <a:off x="1295400" y="2557463"/>
          <a:ext cx="9601200" cy="1483360"/>
        </p:xfrm>
        <a:graphic>
          <a:graphicData uri="http://schemas.openxmlformats.org/drawingml/2006/table">
            <a:tbl>
              <a:tblPr firstRow="1" bandRow="1">
                <a:tableStyleId>{5C22544A-7EE6-4342-B048-85BDC9FD1C3A}</a:tableStyleId>
              </a:tblPr>
              <a:tblGrid>
                <a:gridCol w="2812774">
                  <a:extLst>
                    <a:ext uri="{9D8B030D-6E8A-4147-A177-3AD203B41FA5}">
                      <a16:colId xmlns:a16="http://schemas.microsoft.com/office/drawing/2014/main" val="2416013266"/>
                    </a:ext>
                  </a:extLst>
                </a:gridCol>
                <a:gridCol w="6788426">
                  <a:extLst>
                    <a:ext uri="{9D8B030D-6E8A-4147-A177-3AD203B41FA5}">
                      <a16:colId xmlns:a16="http://schemas.microsoft.com/office/drawing/2014/main" val="2512816171"/>
                    </a:ext>
                  </a:extLst>
                </a:gridCol>
              </a:tblGrid>
              <a:tr h="370840">
                <a:tc>
                  <a:txBody>
                    <a:bodyPr/>
                    <a:lstStyle/>
                    <a:p>
                      <a:pPr algn="ctr"/>
                      <a:r>
                        <a:rPr lang="fr-FR" dirty="0" smtClean="0"/>
                        <a:t>Verbe à l’infinitif</a:t>
                      </a:r>
                      <a:endParaRPr lang="fr-FR" dirty="0"/>
                    </a:p>
                  </a:txBody>
                  <a:tcPr/>
                </a:tc>
                <a:tc>
                  <a:txBody>
                    <a:bodyPr/>
                    <a:lstStyle/>
                    <a:p>
                      <a:pPr algn="ctr"/>
                      <a:r>
                        <a:rPr lang="fr-FR" dirty="0" smtClean="0"/>
                        <a:t>Ce vers quoi tend l’apprentissage</a:t>
                      </a:r>
                      <a:endParaRPr lang="fr-FR" dirty="0"/>
                    </a:p>
                  </a:txBody>
                  <a:tcPr/>
                </a:tc>
                <a:extLst>
                  <a:ext uri="{0D108BD9-81ED-4DB2-BD59-A6C34878D82A}">
                    <a16:rowId xmlns:a16="http://schemas.microsoft.com/office/drawing/2014/main" val="2571261360"/>
                  </a:ext>
                </a:extLst>
              </a:tr>
              <a:tr h="370840">
                <a:tc>
                  <a:txBody>
                    <a:bodyPr/>
                    <a:lstStyle/>
                    <a:p>
                      <a:pPr algn="ctr"/>
                      <a:r>
                        <a:rPr lang="fr-FR" dirty="0" smtClean="0"/>
                        <a:t>Acquérir</a:t>
                      </a:r>
                      <a:endParaRPr lang="fr-FR" dirty="0"/>
                    </a:p>
                  </a:txBody>
                  <a:tcPr/>
                </a:tc>
                <a:tc>
                  <a:txBody>
                    <a:bodyPr/>
                    <a:lstStyle/>
                    <a:p>
                      <a:pPr algn="ctr"/>
                      <a:r>
                        <a:rPr lang="fr-FR" dirty="0" smtClean="0"/>
                        <a:t>les connaissances générales sur la didactique de la physique</a:t>
                      </a:r>
                      <a:r>
                        <a:rPr lang="fr-FR" baseline="0" dirty="0" smtClean="0"/>
                        <a:t> chimie</a:t>
                      </a:r>
                      <a:r>
                        <a:rPr lang="fr-FR" dirty="0" smtClean="0"/>
                        <a:t>.</a:t>
                      </a:r>
                      <a:endParaRPr lang="fr-FR" dirty="0"/>
                    </a:p>
                  </a:txBody>
                  <a:tcPr/>
                </a:tc>
                <a:extLst>
                  <a:ext uri="{0D108BD9-81ED-4DB2-BD59-A6C34878D82A}">
                    <a16:rowId xmlns:a16="http://schemas.microsoft.com/office/drawing/2014/main" val="3098845345"/>
                  </a:ext>
                </a:extLst>
              </a:tr>
              <a:tr h="370840">
                <a:tc>
                  <a:txBody>
                    <a:bodyPr/>
                    <a:lstStyle/>
                    <a:p>
                      <a:pPr algn="ctr"/>
                      <a:r>
                        <a:rPr lang="fr-FR" dirty="0" smtClean="0"/>
                        <a:t>Comprendre</a:t>
                      </a:r>
                      <a:endParaRPr lang="fr-FR" dirty="0"/>
                    </a:p>
                  </a:txBody>
                  <a:tcPr/>
                </a:tc>
                <a:tc>
                  <a:txBody>
                    <a:bodyPr/>
                    <a:lstStyle/>
                    <a:p>
                      <a:pPr algn="ctr"/>
                      <a:r>
                        <a:rPr lang="fr-FR" dirty="0" smtClean="0"/>
                        <a:t>Les principes de bases associés à la gestion de projet</a:t>
                      </a:r>
                      <a:endParaRPr lang="fr-FR" dirty="0"/>
                    </a:p>
                  </a:txBody>
                  <a:tcPr/>
                </a:tc>
                <a:extLst>
                  <a:ext uri="{0D108BD9-81ED-4DB2-BD59-A6C34878D82A}">
                    <a16:rowId xmlns:a16="http://schemas.microsoft.com/office/drawing/2014/main" val="3329604438"/>
                  </a:ext>
                </a:extLst>
              </a:tr>
              <a:tr h="370840">
                <a:tc>
                  <a:txBody>
                    <a:bodyPr/>
                    <a:lstStyle/>
                    <a:p>
                      <a:pPr algn="ctr"/>
                      <a:r>
                        <a:rPr lang="fr-FR" dirty="0" smtClean="0"/>
                        <a:t>Connaitre </a:t>
                      </a:r>
                      <a:endParaRPr lang="fr-FR" dirty="0"/>
                    </a:p>
                  </a:txBody>
                  <a:tcPr/>
                </a:tc>
                <a:tc>
                  <a:txBody>
                    <a:bodyPr/>
                    <a:lstStyle/>
                    <a:p>
                      <a:pPr algn="ctr"/>
                      <a:r>
                        <a:rPr lang="fr-FR" dirty="0" smtClean="0"/>
                        <a:t>les fondements théoriques de l’apprentissage dans la petite enfance.</a:t>
                      </a:r>
                      <a:endParaRPr lang="fr-FR" dirty="0"/>
                    </a:p>
                  </a:txBody>
                  <a:tcPr/>
                </a:tc>
                <a:extLst>
                  <a:ext uri="{0D108BD9-81ED-4DB2-BD59-A6C34878D82A}">
                    <a16:rowId xmlns:a16="http://schemas.microsoft.com/office/drawing/2014/main" val="1359879886"/>
                  </a:ext>
                </a:extLst>
              </a:tr>
            </a:tbl>
          </a:graphicData>
        </a:graphic>
      </p:graphicFrame>
    </p:spTree>
    <p:extLst>
      <p:ext uri="{BB962C8B-B14F-4D97-AF65-F5344CB8AC3E}">
        <p14:creationId xmlns:p14="http://schemas.microsoft.com/office/powerpoint/2010/main" val="4116837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rédiger des objectifs?</a:t>
            </a:r>
            <a:endParaRPr lang="fr-FR" dirty="0"/>
          </a:p>
        </p:txBody>
      </p:sp>
      <p:sp>
        <p:nvSpPr>
          <p:cNvPr id="3" name="Espace réservé du contenu 2"/>
          <p:cNvSpPr>
            <a:spLocks noGrp="1"/>
          </p:cNvSpPr>
          <p:nvPr>
            <p:ph idx="1"/>
          </p:nvPr>
        </p:nvSpPr>
        <p:spPr>
          <a:xfrm>
            <a:off x="1295401" y="2556931"/>
            <a:ext cx="9601196" cy="3618581"/>
          </a:xfrm>
        </p:spPr>
        <p:txBody>
          <a:bodyPr>
            <a:noAutofit/>
          </a:bodyPr>
          <a:lstStyle/>
          <a:p>
            <a:pPr marL="252000">
              <a:spcBef>
                <a:spcPts val="0"/>
              </a:spcBef>
              <a:spcAft>
                <a:spcPts val="0"/>
              </a:spcAft>
              <a:buFont typeface="Wingdings" panose="05000000000000000000" pitchFamily="2" charset="2"/>
              <a:buChar char="v"/>
            </a:pPr>
            <a:r>
              <a:rPr lang="fr-FR" sz="1800" dirty="0"/>
              <a:t> </a:t>
            </a:r>
            <a:r>
              <a:rPr lang="fr-FR" sz="1800" b="1" dirty="0"/>
              <a:t>Objectifs </a:t>
            </a:r>
            <a:r>
              <a:rPr lang="fr-FR" sz="1800" b="1" dirty="0" smtClean="0"/>
              <a:t>spécifiques:  </a:t>
            </a:r>
            <a:r>
              <a:rPr lang="fr-FR" sz="1800" dirty="0" smtClean="0"/>
              <a:t>Les </a:t>
            </a:r>
            <a:r>
              <a:rPr lang="fr-FR" sz="1800" dirty="0"/>
              <a:t>objectifs spécifiques décrivent les apprentissages que les étudiantes et les étudiants doivent atteindre à la fin d’une séance de cours, d’un module ou d’une unité d’apprentissage. Ils découlent des objectifs généraux en amenant un degré de précision supérieur</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sont formulés à l’aide d’un verbe d’action à l’infinitif (ex.: décrire, expliquer, appliquer, choisir, analyser, justifier, etc</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précisent, par un complément, les comportements que l’étudiante ou l’étudiant doit atteindre</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sont exprimés en fonction des étudiantes et des étudiants (ex.: au terme de ce module, vous serez en mesure de</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décrivent un comportement observable et mesurable</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spécifient, si nécessaire, les conditions de manifestation du comportement et les critères de réussite de l’objectif. Cependant, ces éléments sont facultatifs et doivent respecter le contexte du cours</a:t>
            </a:r>
            <a:r>
              <a:rPr lang="fr-FR" sz="1800" dirty="0" smtClean="0"/>
              <a:t>.</a:t>
            </a:r>
          </a:p>
          <a:p>
            <a:pPr marL="252000">
              <a:spcBef>
                <a:spcPts val="0"/>
              </a:spcBef>
              <a:spcAft>
                <a:spcPts val="0"/>
              </a:spcAft>
              <a:buFont typeface="Wingdings" panose="05000000000000000000" pitchFamily="2" charset="2"/>
              <a:buChar char="§"/>
            </a:pPr>
            <a:r>
              <a:rPr lang="fr-FR" sz="1800" dirty="0" smtClean="0"/>
              <a:t>Ils </a:t>
            </a:r>
            <a:r>
              <a:rPr lang="fr-FR" sz="1800" dirty="0"/>
              <a:t>sont univoques, c’est-à-dire qu’ils ne permettent qu’une seule interprétation</a:t>
            </a:r>
            <a:r>
              <a:rPr lang="fr-FR" sz="1800" dirty="0" smtClean="0"/>
              <a:t>.</a:t>
            </a:r>
          </a:p>
          <a:p>
            <a:pPr marL="252000">
              <a:spcBef>
                <a:spcPts val="0"/>
              </a:spcBef>
              <a:spcAft>
                <a:spcPts val="0"/>
              </a:spcAft>
              <a:buFont typeface="Wingdings" panose="05000000000000000000" pitchFamily="2" charset="2"/>
              <a:buChar char="§"/>
            </a:pPr>
            <a:r>
              <a:rPr lang="fr-FR" sz="1800" dirty="0" smtClean="0"/>
              <a:t>Leur </a:t>
            </a:r>
            <a:r>
              <a:rPr lang="fr-FR" sz="1800" dirty="0"/>
              <a:t>nombre est approximativement de trois à cinq par objectif général.</a:t>
            </a:r>
          </a:p>
        </p:txBody>
      </p:sp>
    </p:spTree>
    <p:extLst>
      <p:ext uri="{BB962C8B-B14F-4D97-AF65-F5344CB8AC3E}">
        <p14:creationId xmlns:p14="http://schemas.microsoft.com/office/powerpoint/2010/main" val="68982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09072256"/>
              </p:ext>
            </p:extLst>
          </p:nvPr>
        </p:nvGraphicFramePr>
        <p:xfrm>
          <a:off x="1295400" y="2557463"/>
          <a:ext cx="9601200" cy="2225040"/>
        </p:xfrm>
        <a:graphic>
          <a:graphicData uri="http://schemas.openxmlformats.org/drawingml/2006/table">
            <a:tbl>
              <a:tblPr firstRow="1" bandRow="1">
                <a:tableStyleId>{5C22544A-7EE6-4342-B048-85BDC9FD1C3A}</a:tableStyleId>
              </a:tblPr>
              <a:tblGrid>
                <a:gridCol w="2242930">
                  <a:extLst>
                    <a:ext uri="{9D8B030D-6E8A-4147-A177-3AD203B41FA5}">
                      <a16:colId xmlns:a16="http://schemas.microsoft.com/office/drawing/2014/main" val="835647232"/>
                    </a:ext>
                  </a:extLst>
                </a:gridCol>
                <a:gridCol w="7358270">
                  <a:extLst>
                    <a:ext uri="{9D8B030D-6E8A-4147-A177-3AD203B41FA5}">
                      <a16:colId xmlns:a16="http://schemas.microsoft.com/office/drawing/2014/main" val="2956371054"/>
                    </a:ext>
                  </a:extLst>
                </a:gridCol>
              </a:tblGrid>
              <a:tr h="370840">
                <a:tc>
                  <a:txBody>
                    <a:bodyPr/>
                    <a:lstStyle/>
                    <a:p>
                      <a:pPr algn="ctr"/>
                      <a:r>
                        <a:rPr lang="fr-FR" dirty="0" smtClean="0"/>
                        <a:t>Verbe</a:t>
                      </a:r>
                      <a:endParaRPr lang="fr-FR" dirty="0"/>
                    </a:p>
                  </a:txBody>
                  <a:tcPr/>
                </a:tc>
                <a:tc>
                  <a:txBody>
                    <a:bodyPr/>
                    <a:lstStyle/>
                    <a:p>
                      <a:pPr algn="ctr"/>
                      <a:r>
                        <a:rPr lang="fr-FR" dirty="0" smtClean="0"/>
                        <a:t>Complément</a:t>
                      </a:r>
                      <a:endParaRPr lang="fr-FR" dirty="0"/>
                    </a:p>
                  </a:txBody>
                  <a:tcPr/>
                </a:tc>
                <a:extLst>
                  <a:ext uri="{0D108BD9-81ED-4DB2-BD59-A6C34878D82A}">
                    <a16:rowId xmlns:a16="http://schemas.microsoft.com/office/drawing/2014/main" val="4123704548"/>
                  </a:ext>
                </a:extLst>
              </a:tr>
              <a:tr h="370840">
                <a:tc>
                  <a:txBody>
                    <a:bodyPr/>
                    <a:lstStyle/>
                    <a:p>
                      <a:pPr algn="ctr"/>
                      <a:r>
                        <a:rPr lang="fr-FR" dirty="0" smtClean="0"/>
                        <a:t>Identifier</a:t>
                      </a:r>
                      <a:endParaRPr lang="fr-FR" dirty="0"/>
                    </a:p>
                  </a:txBody>
                  <a:tcPr/>
                </a:tc>
                <a:tc>
                  <a:txBody>
                    <a:bodyPr/>
                    <a:lstStyle/>
                    <a:p>
                      <a:pPr algn="ctr"/>
                      <a:r>
                        <a:rPr lang="fr-FR" dirty="0" smtClean="0"/>
                        <a:t>Les couches principale de l’atmosphère terrestre</a:t>
                      </a:r>
                      <a:endParaRPr lang="fr-FR" dirty="0"/>
                    </a:p>
                  </a:txBody>
                  <a:tcPr/>
                </a:tc>
                <a:extLst>
                  <a:ext uri="{0D108BD9-81ED-4DB2-BD59-A6C34878D82A}">
                    <a16:rowId xmlns:a16="http://schemas.microsoft.com/office/drawing/2014/main" val="3394732597"/>
                  </a:ext>
                </a:extLst>
              </a:tr>
              <a:tr h="370840">
                <a:tc>
                  <a:txBody>
                    <a:bodyPr/>
                    <a:lstStyle/>
                    <a:p>
                      <a:pPr algn="ctr"/>
                      <a:r>
                        <a:rPr lang="fr-FR" dirty="0" smtClean="0"/>
                        <a:t>Concevoir</a:t>
                      </a:r>
                      <a:endParaRPr lang="fr-FR" dirty="0"/>
                    </a:p>
                  </a:txBody>
                  <a:tcPr/>
                </a:tc>
                <a:tc>
                  <a:txBody>
                    <a:bodyPr/>
                    <a:lstStyle/>
                    <a:p>
                      <a:pPr algn="ctr"/>
                      <a:r>
                        <a:rPr lang="fr-FR" dirty="0" smtClean="0"/>
                        <a:t>des expériences pour séparer le sel présent dans l’eau</a:t>
                      </a:r>
                      <a:endParaRPr lang="fr-FR" dirty="0"/>
                    </a:p>
                  </a:txBody>
                  <a:tcPr/>
                </a:tc>
                <a:extLst>
                  <a:ext uri="{0D108BD9-81ED-4DB2-BD59-A6C34878D82A}">
                    <a16:rowId xmlns:a16="http://schemas.microsoft.com/office/drawing/2014/main" val="1659489598"/>
                  </a:ext>
                </a:extLst>
              </a:tr>
              <a:tr h="370840">
                <a:tc>
                  <a:txBody>
                    <a:bodyPr/>
                    <a:lstStyle/>
                    <a:p>
                      <a:pPr algn="ctr"/>
                      <a:r>
                        <a:rPr lang="fr-FR" dirty="0" smtClean="0"/>
                        <a:t>Utiliser</a:t>
                      </a:r>
                      <a:endParaRPr lang="fr-FR" dirty="0"/>
                    </a:p>
                  </a:txBody>
                  <a:tcPr/>
                </a:tc>
                <a:tc>
                  <a:txBody>
                    <a:bodyPr/>
                    <a:lstStyle/>
                    <a:p>
                      <a:pPr algn="ctr"/>
                      <a:r>
                        <a:rPr lang="fr-FR" dirty="0" smtClean="0"/>
                        <a:t>l’équation des gaz parfaits dans un contexte de résolution de problème.</a:t>
                      </a:r>
                      <a:endParaRPr lang="fr-FR" dirty="0"/>
                    </a:p>
                  </a:txBody>
                  <a:tcPr/>
                </a:tc>
                <a:extLst>
                  <a:ext uri="{0D108BD9-81ED-4DB2-BD59-A6C34878D82A}">
                    <a16:rowId xmlns:a16="http://schemas.microsoft.com/office/drawing/2014/main" val="3628029451"/>
                  </a:ext>
                </a:extLst>
              </a:tr>
              <a:tr h="370840">
                <a:tc>
                  <a:txBody>
                    <a:bodyPr/>
                    <a:lstStyle/>
                    <a:p>
                      <a:pPr algn="ctr"/>
                      <a:r>
                        <a:rPr lang="fr-FR" dirty="0" smtClean="0"/>
                        <a:t>Analyser </a:t>
                      </a:r>
                      <a:endParaRPr lang="fr-FR" dirty="0"/>
                    </a:p>
                  </a:txBody>
                  <a:tcPr/>
                </a:tc>
                <a:tc>
                  <a:txBody>
                    <a:bodyPr/>
                    <a:lstStyle/>
                    <a:p>
                      <a:pPr algn="ctr"/>
                      <a:r>
                        <a:rPr lang="fr-FR" dirty="0" smtClean="0"/>
                        <a:t>Des courbes</a:t>
                      </a:r>
                      <a:r>
                        <a:rPr lang="fr-FR" baseline="0" dirty="0" smtClean="0"/>
                        <a:t> de suivi temporel d’une transformation chimique</a:t>
                      </a:r>
                      <a:endParaRPr lang="fr-FR" dirty="0"/>
                    </a:p>
                  </a:txBody>
                  <a:tcPr/>
                </a:tc>
                <a:extLst>
                  <a:ext uri="{0D108BD9-81ED-4DB2-BD59-A6C34878D82A}">
                    <a16:rowId xmlns:a16="http://schemas.microsoft.com/office/drawing/2014/main" val="3794644877"/>
                  </a:ext>
                </a:extLst>
              </a:tr>
              <a:tr h="370840">
                <a:tc>
                  <a:txBody>
                    <a:bodyPr/>
                    <a:lstStyle/>
                    <a:p>
                      <a:pPr algn="ctr"/>
                      <a:r>
                        <a:rPr lang="fr-FR" dirty="0" smtClean="0"/>
                        <a:t>Décrire</a:t>
                      </a:r>
                      <a:endParaRPr lang="fr-FR" dirty="0"/>
                    </a:p>
                  </a:txBody>
                  <a:tcPr/>
                </a:tc>
                <a:tc>
                  <a:txBody>
                    <a:bodyPr/>
                    <a:lstStyle/>
                    <a:p>
                      <a:pPr algn="ctr"/>
                      <a:r>
                        <a:rPr lang="fr-FR" dirty="0" smtClean="0"/>
                        <a:t>Les étapes à suivre pour faire une dilution </a:t>
                      </a:r>
                      <a:endParaRPr lang="fr-FR" dirty="0"/>
                    </a:p>
                  </a:txBody>
                  <a:tcPr/>
                </a:tc>
                <a:extLst>
                  <a:ext uri="{0D108BD9-81ED-4DB2-BD59-A6C34878D82A}">
                    <a16:rowId xmlns:a16="http://schemas.microsoft.com/office/drawing/2014/main" val="909825980"/>
                  </a:ext>
                </a:extLst>
              </a:tr>
            </a:tbl>
          </a:graphicData>
        </a:graphic>
      </p:graphicFrame>
    </p:spTree>
    <p:extLst>
      <p:ext uri="{BB962C8B-B14F-4D97-AF65-F5344CB8AC3E}">
        <p14:creationId xmlns:p14="http://schemas.microsoft.com/office/powerpoint/2010/main" val="41320066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rédiger des objectifs?</a:t>
            </a:r>
          </a:p>
        </p:txBody>
      </p:sp>
      <p:sp>
        <p:nvSpPr>
          <p:cNvPr id="3" name="Espace réservé du contenu 2"/>
          <p:cNvSpPr>
            <a:spLocks noGrp="1"/>
          </p:cNvSpPr>
          <p:nvPr>
            <p:ph idx="1"/>
          </p:nvPr>
        </p:nvSpPr>
        <p:spPr/>
        <p:txBody>
          <a:bodyPr/>
          <a:lstStyle/>
          <a:p>
            <a:pPr marL="0" indent="0" algn="just">
              <a:buNone/>
            </a:pPr>
            <a:r>
              <a:rPr lang="fr-FR" dirty="0"/>
              <a:t>Pour choisir des verbes d’action appropriés au niveau des apprentissages qui doivent être atteints, vous pouvez utiliser une taxonomie. Il s’agit d’une classification qui organise et hiérarchise les phénomènes d’apprentissage ou de développement . </a:t>
            </a:r>
            <a:r>
              <a:rPr lang="fr-FR" dirty="0" smtClean="0"/>
              <a:t> Il existe </a:t>
            </a:r>
            <a:r>
              <a:rPr lang="fr-FR" dirty="0"/>
              <a:t>de nombreuses taxonomies selon les types d’apprentissages</a:t>
            </a:r>
          </a:p>
        </p:txBody>
      </p:sp>
    </p:spTree>
    <p:extLst>
      <p:ext uri="{BB962C8B-B14F-4D97-AF65-F5344CB8AC3E}">
        <p14:creationId xmlns:p14="http://schemas.microsoft.com/office/powerpoint/2010/main" val="3308933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Taxonomie de Bloom</a:t>
            </a:r>
            <a:endParaRPr lang="fr-FR" dirty="0"/>
          </a:p>
        </p:txBody>
      </p:sp>
      <p:sp>
        <p:nvSpPr>
          <p:cNvPr id="3" name="Espace réservé du contenu 2"/>
          <p:cNvSpPr>
            <a:spLocks noGrp="1"/>
          </p:cNvSpPr>
          <p:nvPr>
            <p:ph idx="1"/>
          </p:nvPr>
        </p:nvSpPr>
        <p:spPr/>
        <p:txBody>
          <a:bodyPr/>
          <a:lstStyle/>
          <a:p>
            <a:pPr marL="0" indent="0" algn="just">
              <a:buNone/>
            </a:pPr>
            <a:r>
              <a:rPr lang="fr-FR" dirty="0" smtClean="0"/>
              <a:t>Taxonomie de Bloom est une taxonomie </a:t>
            </a:r>
            <a:r>
              <a:rPr lang="fr-FR" dirty="0"/>
              <a:t>du domaine cognitif qui comprend les objectifs relatifs, d’une part, à l’acquisition des connaissances et, d’autre part, aux capacités et aux habiletés intellectuelles qui permettent l’utilisation de ces connaissances.</a:t>
            </a:r>
          </a:p>
        </p:txBody>
      </p:sp>
    </p:spTree>
    <p:extLst>
      <p:ext uri="{BB962C8B-B14F-4D97-AF65-F5344CB8AC3E}">
        <p14:creationId xmlns:p14="http://schemas.microsoft.com/office/powerpoint/2010/main" val="1509162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063313629"/>
              </p:ext>
            </p:extLst>
          </p:nvPr>
        </p:nvGraphicFramePr>
        <p:xfrm>
          <a:off x="1273409" y="842496"/>
          <a:ext cx="9623188" cy="4572000"/>
        </p:xfrm>
        <a:graphic>
          <a:graphicData uri="http://schemas.openxmlformats.org/drawingml/2006/table">
            <a:tbl>
              <a:tblPr firstRow="1" bandRow="1">
                <a:tableStyleId>{5C22544A-7EE6-4342-B048-85BDC9FD1C3A}</a:tableStyleId>
              </a:tblPr>
              <a:tblGrid>
                <a:gridCol w="9623188">
                  <a:extLst>
                    <a:ext uri="{9D8B030D-6E8A-4147-A177-3AD203B41FA5}">
                      <a16:colId xmlns:a16="http://schemas.microsoft.com/office/drawing/2014/main" val="1368550973"/>
                    </a:ext>
                  </a:extLst>
                </a:gridCol>
              </a:tblGrid>
              <a:tr h="370840">
                <a:tc>
                  <a:txBody>
                    <a:bodyPr/>
                    <a:lstStyle/>
                    <a:p>
                      <a:pPr algn="ctr"/>
                      <a:r>
                        <a:rPr lang="fr-FR" sz="2400" b="0" dirty="0" smtClean="0"/>
                        <a:t>Niveau visé</a:t>
                      </a:r>
                      <a:endParaRPr lang="fr-FR" sz="2400" b="0" dirty="0"/>
                    </a:p>
                  </a:txBody>
                  <a:tcPr/>
                </a:tc>
                <a:extLst>
                  <a:ext uri="{0D108BD9-81ED-4DB2-BD59-A6C34878D82A}">
                    <a16:rowId xmlns:a16="http://schemas.microsoft.com/office/drawing/2014/main" val="3391809007"/>
                  </a:ext>
                </a:extLst>
              </a:tr>
              <a:tr h="370840">
                <a:tc>
                  <a:txBody>
                    <a:bodyPr/>
                    <a:lstStyle/>
                    <a:p>
                      <a:pPr algn="just"/>
                      <a:r>
                        <a:rPr lang="fr-FR" b="1" dirty="0" smtClean="0"/>
                        <a:t>Connaître:</a:t>
                      </a:r>
                      <a:r>
                        <a:rPr lang="fr-FR" b="1" baseline="0" dirty="0" smtClean="0"/>
                        <a:t> </a:t>
                      </a:r>
                      <a:r>
                        <a:rPr lang="fr-FR" dirty="0" smtClean="0"/>
                        <a:t>Restituer avec justesse l’information ou procédure apprise. Collecter de l’information, la mémoriser, l’identifier, la reconnaître, la discriminer.</a:t>
                      </a:r>
                      <a:endParaRPr lang="fr-FR" dirty="0"/>
                    </a:p>
                  </a:txBody>
                  <a:tcPr/>
                </a:tc>
                <a:extLst>
                  <a:ext uri="{0D108BD9-81ED-4DB2-BD59-A6C34878D82A}">
                    <a16:rowId xmlns:a16="http://schemas.microsoft.com/office/drawing/2014/main" val="83664076"/>
                  </a:ext>
                </a:extLst>
              </a:tr>
              <a:tr h="370840">
                <a:tc>
                  <a:txBody>
                    <a:bodyPr/>
                    <a:lstStyle/>
                    <a:p>
                      <a:pPr algn="just"/>
                      <a:r>
                        <a:rPr lang="fr-FR" b="1" dirty="0" smtClean="0"/>
                        <a:t>Comprendre:</a:t>
                      </a:r>
                      <a:r>
                        <a:rPr lang="fr-FR" b="1" baseline="0" dirty="0" smtClean="0"/>
                        <a:t> </a:t>
                      </a:r>
                      <a:r>
                        <a:rPr lang="fr-FR" dirty="0" smtClean="0"/>
                        <a:t>Interpréter ou décrire des informations.</a:t>
                      </a:r>
                      <a:r>
                        <a:rPr lang="fr-FR" baseline="0" dirty="0" smtClean="0"/>
                        <a:t> </a:t>
                      </a:r>
                      <a:r>
                        <a:rPr lang="fr-FR" dirty="0" smtClean="0"/>
                        <a:t>Expliquer un concept de manière intelligible. Synthétiser un sujet.</a:t>
                      </a:r>
                      <a:r>
                        <a:rPr lang="fr-FR" baseline="0" dirty="0" smtClean="0"/>
                        <a:t> </a:t>
                      </a:r>
                      <a:r>
                        <a:rPr lang="fr-FR" dirty="0" smtClean="0"/>
                        <a:t>Expliciter un raisonnement. Illustrer des</a:t>
                      </a:r>
                      <a:r>
                        <a:rPr lang="fr-FR" baseline="0" dirty="0" smtClean="0"/>
                        <a:t> </a:t>
                      </a:r>
                      <a:r>
                        <a:rPr lang="fr-FR" dirty="0" smtClean="0"/>
                        <a:t>arguments.</a:t>
                      </a:r>
                      <a:endParaRPr lang="fr-FR" dirty="0"/>
                    </a:p>
                  </a:txBody>
                  <a:tcPr/>
                </a:tc>
                <a:extLst>
                  <a:ext uri="{0D108BD9-81ED-4DB2-BD59-A6C34878D82A}">
                    <a16:rowId xmlns:a16="http://schemas.microsoft.com/office/drawing/2014/main" val="2635911627"/>
                  </a:ext>
                </a:extLst>
              </a:tr>
              <a:tr h="370840">
                <a:tc>
                  <a:txBody>
                    <a:bodyPr/>
                    <a:lstStyle/>
                    <a:p>
                      <a:pPr algn="just"/>
                      <a:r>
                        <a:rPr lang="fr-FR" b="1" dirty="0" smtClean="0"/>
                        <a:t>Appliquer:</a:t>
                      </a:r>
                      <a:r>
                        <a:rPr lang="fr-FR" b="1" baseline="0" dirty="0" smtClean="0"/>
                        <a:t> </a:t>
                      </a:r>
                      <a:r>
                        <a:rPr lang="fr-FR" dirty="0" smtClean="0"/>
                        <a:t>Résoudre des problèmes en suivant une procédure établie. Calculer. Appliquer une méthode. Accomplir une tâche selon des règles. </a:t>
                      </a:r>
                    </a:p>
                    <a:p>
                      <a:pPr algn="just"/>
                      <a:r>
                        <a:rPr lang="fr-FR" dirty="0" smtClean="0"/>
                        <a:t>Manifester une attitude adéquate.</a:t>
                      </a:r>
                      <a:endParaRPr lang="fr-FR" dirty="0"/>
                    </a:p>
                  </a:txBody>
                  <a:tcPr/>
                </a:tc>
                <a:extLst>
                  <a:ext uri="{0D108BD9-81ED-4DB2-BD59-A6C34878D82A}">
                    <a16:rowId xmlns:a16="http://schemas.microsoft.com/office/drawing/2014/main" val="3029398169"/>
                  </a:ext>
                </a:extLst>
              </a:tr>
              <a:tr h="370840">
                <a:tc>
                  <a:txBody>
                    <a:bodyPr/>
                    <a:lstStyle/>
                    <a:p>
                      <a:pPr algn="just"/>
                      <a:r>
                        <a:rPr lang="fr-FR" b="1" dirty="0" smtClean="0"/>
                        <a:t>Analyser: </a:t>
                      </a:r>
                      <a:r>
                        <a:rPr lang="fr-FR" dirty="0" smtClean="0"/>
                        <a:t>Résoudre des problèmes. Repérer les éléments d’une situation et comprendre leurs relations. Examiner des faits en isolant les causes. Interpréter des données. Percevoir des tendances.</a:t>
                      </a:r>
                      <a:endParaRPr lang="fr-FR" dirty="0"/>
                    </a:p>
                  </a:txBody>
                  <a:tcPr/>
                </a:tc>
                <a:extLst>
                  <a:ext uri="{0D108BD9-81ED-4DB2-BD59-A6C34878D82A}">
                    <a16:rowId xmlns:a16="http://schemas.microsoft.com/office/drawing/2014/main" val="3321052286"/>
                  </a:ext>
                </a:extLst>
              </a:tr>
              <a:tr h="370840">
                <a:tc>
                  <a:txBody>
                    <a:bodyPr/>
                    <a:lstStyle/>
                    <a:p>
                      <a:pPr algn="just"/>
                      <a:r>
                        <a:rPr lang="fr-FR" b="1" dirty="0" smtClean="0"/>
                        <a:t>Évaluer:</a:t>
                      </a:r>
                      <a:r>
                        <a:rPr lang="fr-FR" b="1" baseline="0" dirty="0" smtClean="0"/>
                        <a:t> </a:t>
                      </a:r>
                      <a:r>
                        <a:rPr lang="fr-FR" dirty="0" smtClean="0"/>
                        <a:t>Porter un jugement critique personnel fondé sur des critères variés. Valider des théories. Analyser une situation afin de prendre des décisions et de les justifier</a:t>
                      </a:r>
                      <a:endParaRPr lang="fr-FR" dirty="0"/>
                    </a:p>
                  </a:txBody>
                  <a:tcPr/>
                </a:tc>
                <a:extLst>
                  <a:ext uri="{0D108BD9-81ED-4DB2-BD59-A6C34878D82A}">
                    <a16:rowId xmlns:a16="http://schemas.microsoft.com/office/drawing/2014/main" val="3439180205"/>
                  </a:ext>
                </a:extLst>
              </a:tr>
              <a:tr h="370840">
                <a:tc>
                  <a:txBody>
                    <a:bodyPr/>
                    <a:lstStyle/>
                    <a:p>
                      <a:pPr algn="just"/>
                      <a:r>
                        <a:rPr lang="fr-FR" b="1" dirty="0" smtClean="0"/>
                        <a:t>Créer:</a:t>
                      </a:r>
                      <a:r>
                        <a:rPr lang="fr-FR" b="1" baseline="0" dirty="0" smtClean="0"/>
                        <a:t> </a:t>
                      </a:r>
                      <a:r>
                        <a:rPr lang="fr-FR" dirty="0" smtClean="0"/>
                        <a:t>Mobiliser ses apprentissages pour</a:t>
                      </a:r>
                      <a:r>
                        <a:rPr lang="fr-FR" baseline="0" dirty="0" smtClean="0"/>
                        <a:t> </a:t>
                      </a:r>
                      <a:r>
                        <a:rPr lang="fr-FR" dirty="0" smtClean="0"/>
                        <a:t>former un tout cohérent et nouveau. Générer de nouvelles idées. Produire une œuvre personnelle. Créer une production originale. Élaborer un plan d’action personnalisé. </a:t>
                      </a:r>
                      <a:endParaRPr lang="fr-FR" dirty="0"/>
                    </a:p>
                  </a:txBody>
                  <a:tcPr/>
                </a:tc>
                <a:extLst>
                  <a:ext uri="{0D108BD9-81ED-4DB2-BD59-A6C34878D82A}">
                    <a16:rowId xmlns:a16="http://schemas.microsoft.com/office/drawing/2014/main" val="324154278"/>
                  </a:ext>
                </a:extLst>
              </a:tr>
            </a:tbl>
          </a:graphicData>
        </a:graphic>
      </p:graphicFrame>
      <p:sp>
        <p:nvSpPr>
          <p:cNvPr id="6" name="Espace réservé du contenu 5"/>
          <p:cNvSpPr>
            <a:spLocks noGrp="1"/>
          </p:cNvSpPr>
          <p:nvPr>
            <p:ph idx="1"/>
          </p:nvPr>
        </p:nvSpPr>
        <p:spPr/>
        <p:txBody>
          <a:bodyPr/>
          <a:lstStyle/>
          <a:p>
            <a:endParaRPr lang="fr-FR" dirty="0"/>
          </a:p>
        </p:txBody>
      </p:sp>
    </p:spTree>
    <p:extLst>
      <p:ext uri="{BB962C8B-B14F-4D97-AF65-F5344CB8AC3E}">
        <p14:creationId xmlns:p14="http://schemas.microsoft.com/office/powerpoint/2010/main" val="710665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p:cNvPicPr>
            <a:picLocks noGrp="1" noChangeAspect="1"/>
          </p:cNvPicPr>
          <p:nvPr>
            <p:ph idx="1"/>
          </p:nvPr>
        </p:nvPicPr>
        <p:blipFill>
          <a:blip r:embed="rId2"/>
          <a:stretch>
            <a:fillRect/>
          </a:stretch>
        </p:blipFill>
        <p:spPr>
          <a:xfrm>
            <a:off x="2347415" y="1460311"/>
            <a:ext cx="6960358" cy="4415028"/>
          </a:xfrm>
          <a:prstGeom prst="rect">
            <a:avLst/>
          </a:prstGeom>
        </p:spPr>
      </p:pic>
      <p:sp>
        <p:nvSpPr>
          <p:cNvPr id="4" name="Titre 1"/>
          <p:cNvSpPr txBox="1">
            <a:spLocks/>
          </p:cNvSpPr>
          <p:nvPr/>
        </p:nvSpPr>
        <p:spPr>
          <a:xfrm>
            <a:off x="1295401"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a:p>
        </p:txBody>
      </p:sp>
    </p:spTree>
    <p:extLst>
      <p:ext uri="{BB962C8B-B14F-4D97-AF65-F5344CB8AC3E}">
        <p14:creationId xmlns:p14="http://schemas.microsoft.com/office/powerpoint/2010/main" val="41781776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Formulation un objectif opérationnel</a:t>
            </a:r>
            <a:endParaRPr lang="fr-FR" dirty="0"/>
          </a:p>
        </p:txBody>
      </p:sp>
      <p:sp>
        <p:nvSpPr>
          <p:cNvPr id="3" name="Espace réservé du contenu 2"/>
          <p:cNvSpPr>
            <a:spLocks noGrp="1"/>
          </p:cNvSpPr>
          <p:nvPr>
            <p:ph idx="1"/>
          </p:nvPr>
        </p:nvSpPr>
        <p:spPr/>
        <p:txBody>
          <a:bodyPr/>
          <a:lstStyle/>
          <a:p>
            <a:pPr marL="0" indent="0">
              <a:buNone/>
            </a:pPr>
            <a:r>
              <a:rPr lang="fr-FR" dirty="0"/>
              <a:t>Robert Franck </a:t>
            </a:r>
            <a:r>
              <a:rPr lang="fr-FR" dirty="0" err="1"/>
              <a:t>Mager</a:t>
            </a:r>
            <a:r>
              <a:rPr lang="fr-FR" dirty="0"/>
              <a:t> (1962) dit que la formulation des objectifs </a:t>
            </a:r>
            <a:r>
              <a:rPr lang="fr-FR" dirty="0" smtClean="0"/>
              <a:t>opérationnels doit </a:t>
            </a:r>
            <a:r>
              <a:rPr lang="fr-FR" dirty="0"/>
              <a:t>respecter </a:t>
            </a:r>
            <a:r>
              <a:rPr lang="fr-FR" dirty="0" smtClean="0"/>
              <a:t>trois </a:t>
            </a:r>
            <a:r>
              <a:rPr lang="fr-FR" dirty="0"/>
              <a:t>critères </a:t>
            </a:r>
            <a:r>
              <a:rPr lang="fr-FR" dirty="0" smtClean="0"/>
              <a:t>:</a:t>
            </a:r>
          </a:p>
          <a:p>
            <a:r>
              <a:rPr lang="fr-FR" dirty="0" smtClean="0"/>
              <a:t>Décrire </a:t>
            </a:r>
            <a:r>
              <a:rPr lang="fr-FR" dirty="0"/>
              <a:t>le comportement observable de l’élève attestant l’apprentissage</a:t>
            </a:r>
            <a:r>
              <a:rPr lang="fr-FR" dirty="0" smtClean="0"/>
              <a:t>.</a:t>
            </a:r>
          </a:p>
          <a:p>
            <a:r>
              <a:rPr lang="fr-FR" dirty="0" smtClean="0"/>
              <a:t>Décrire </a:t>
            </a:r>
            <a:r>
              <a:rPr lang="fr-FR" dirty="0"/>
              <a:t>les conditions de réalisation du comportement attendu</a:t>
            </a:r>
            <a:r>
              <a:rPr lang="fr-FR" dirty="0" smtClean="0"/>
              <a:t>.</a:t>
            </a:r>
          </a:p>
          <a:p>
            <a:r>
              <a:rPr lang="fr-FR" dirty="0" smtClean="0"/>
              <a:t>Préciser </a:t>
            </a:r>
            <a:r>
              <a:rPr lang="fr-FR" dirty="0"/>
              <a:t>la performance minimale à atteindre</a:t>
            </a:r>
          </a:p>
        </p:txBody>
      </p:sp>
    </p:spTree>
    <p:extLst>
      <p:ext uri="{BB962C8B-B14F-4D97-AF65-F5344CB8AC3E}">
        <p14:creationId xmlns:p14="http://schemas.microsoft.com/office/powerpoint/2010/main" val="2204579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dirty="0"/>
              <a:t> Le principal avantage de l’approche par objectif est qu’elle a permis de rendre les objectifs d’un programme de formation clairs et explicites. Cette exigence facilite la démarche globale de planification pédagogique et se révèle essentielle à la cohérence interne des programmes qui sont élaborés, en favorisant la congruence entre les objectifs visés et les activités éducatives </a:t>
            </a:r>
            <a:r>
              <a:rPr lang="fr-FR" dirty="0" smtClean="0"/>
              <a:t>proposées</a:t>
            </a:r>
            <a:r>
              <a:rPr lang="fr-FR" dirty="0"/>
              <a:t>:</a:t>
            </a:r>
            <a:endParaRPr lang="fr-FR" dirty="0" smtClean="0"/>
          </a:p>
          <a:p>
            <a:endParaRPr lang="fr-FR" dirty="0"/>
          </a:p>
        </p:txBody>
      </p:sp>
    </p:spTree>
    <p:extLst>
      <p:ext uri="{BB962C8B-B14F-4D97-AF65-F5344CB8AC3E}">
        <p14:creationId xmlns:p14="http://schemas.microsoft.com/office/powerpoint/2010/main" val="3937332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dirty="0"/>
              <a:t> </a:t>
            </a:r>
            <a:r>
              <a:rPr lang="fr-FR" b="1" dirty="0"/>
              <a:t>La gestion de l’apprentissage </a:t>
            </a:r>
            <a:r>
              <a:rPr lang="fr-FR" dirty="0"/>
              <a:t>suggère un rôle plus actif de la part de l’étudiant. Les élèves peuvent utiliser les objectifs pour guider leurs efforts d’apprentissage — choisir le matériel approprié, lire de manière sélective, etc. On peut également utiliser les objectifs pour l’auto-évaluation, ce qui peut orienter les efforts de l’élève (par exemple, sauter ou réviser). </a:t>
            </a:r>
          </a:p>
        </p:txBody>
      </p:sp>
    </p:spTree>
    <p:extLst>
      <p:ext uri="{BB962C8B-B14F-4D97-AF65-F5344CB8AC3E}">
        <p14:creationId xmlns:p14="http://schemas.microsoft.com/office/powerpoint/2010/main" val="3531468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b="1" dirty="0" smtClean="0"/>
              <a:t>Planifier l’enseignement: </a:t>
            </a:r>
            <a:r>
              <a:rPr lang="fr-FR" dirty="0" smtClean="0"/>
              <a:t>Une </a:t>
            </a:r>
            <a:r>
              <a:rPr lang="fr-FR" dirty="0"/>
              <a:t>fois que vous avez développé des objectifs d’apprentissage pour un cours ou un module d’apprentissage, il peut devenir plus facile de séquencer l’enseignement, d’allouer du temps aux sujets, d’assembler le matériel et d’organiser le temps d’enseignement.</a:t>
            </a:r>
          </a:p>
        </p:txBody>
      </p:sp>
    </p:spTree>
    <p:extLst>
      <p:ext uri="{BB962C8B-B14F-4D97-AF65-F5344CB8AC3E}">
        <p14:creationId xmlns:p14="http://schemas.microsoft.com/office/powerpoint/2010/main" val="3633282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b="1" dirty="0"/>
              <a:t>Faciliter l’évaluation : </a:t>
            </a:r>
            <a:r>
              <a:rPr lang="fr-FR" b="1" dirty="0" smtClean="0"/>
              <a:t> </a:t>
            </a:r>
            <a:r>
              <a:rPr lang="fr-FR" dirty="0" smtClean="0"/>
              <a:t>Les </a:t>
            </a:r>
            <a:r>
              <a:rPr lang="fr-FR" dirty="0"/>
              <a:t>objectifs pédagogiques peuvent faciliter diverses formes d’évaluation, qui peuvent être formatives ou sommatives. Les objectifs pédagogiques peuvent servir de base à la notation ou à la détermination des niveaux de réussite des élèves</a:t>
            </a:r>
            <a:r>
              <a:rPr lang="fr-FR" b="1" dirty="0"/>
              <a:t>.</a:t>
            </a:r>
            <a:endParaRPr lang="fr-FR" dirty="0"/>
          </a:p>
        </p:txBody>
      </p:sp>
    </p:spTree>
    <p:extLst>
      <p:ext uri="{BB962C8B-B14F-4D97-AF65-F5344CB8AC3E}">
        <p14:creationId xmlns:p14="http://schemas.microsoft.com/office/powerpoint/2010/main" val="4079136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b="1" dirty="0"/>
              <a:t>Concevoir ou remanier le programme d’études : </a:t>
            </a:r>
            <a:r>
              <a:rPr lang="fr-FR" dirty="0" smtClean="0"/>
              <a:t>Pour </a:t>
            </a:r>
            <a:r>
              <a:rPr lang="fr-FR" dirty="0"/>
              <a:t>réviser le programme ou l’enseignement d’un cours particulier, vous pouvez commencer par les objectifs d’apprentissage de ce cours et/ou les résultats d’apprentissage du programme et travailler à rebours. On peut comparer les ensembles d’objectifs d’apprentissage d’un cours aux comportements d’entrée attendus pour le cours suivant dans la séquence. Les deux devraient s’imbriquer. Si ce n’est pas le cas, il est possible d’adapter le programme.</a:t>
            </a:r>
          </a:p>
        </p:txBody>
      </p:sp>
    </p:spTree>
    <p:extLst>
      <p:ext uri="{BB962C8B-B14F-4D97-AF65-F5344CB8AC3E}">
        <p14:creationId xmlns:p14="http://schemas.microsoft.com/office/powerpoint/2010/main" val="915851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Avantages de la PPO</a:t>
            </a:r>
            <a:endParaRPr lang="fr-FR" dirty="0"/>
          </a:p>
        </p:txBody>
      </p:sp>
      <p:sp>
        <p:nvSpPr>
          <p:cNvPr id="3" name="Espace réservé du contenu 2"/>
          <p:cNvSpPr>
            <a:spLocks noGrp="1"/>
          </p:cNvSpPr>
          <p:nvPr>
            <p:ph idx="1"/>
          </p:nvPr>
        </p:nvSpPr>
        <p:spPr/>
        <p:txBody>
          <a:bodyPr/>
          <a:lstStyle/>
          <a:p>
            <a:pPr algn="just"/>
            <a:r>
              <a:rPr lang="fr-FR" b="1" dirty="0"/>
              <a:t>Produire de nouvelles idées : </a:t>
            </a:r>
            <a:r>
              <a:rPr lang="fr-FR" dirty="0" smtClean="0"/>
              <a:t>Le </a:t>
            </a:r>
            <a:r>
              <a:rPr lang="fr-FR" dirty="0"/>
              <a:t>processus de clarification des objectifs peut produire des changements majeurs chez ceux qui s’engagent dans cet effort. Par exemple, on dit que les instructeurs qui consacrent du temps à l’élaboration d’objectifs d’apprentissage acquièrent une meilleure compréhension de ce qu’est un objectif réalisable…</a:t>
            </a:r>
          </a:p>
        </p:txBody>
      </p:sp>
    </p:spTree>
    <p:extLst>
      <p:ext uri="{BB962C8B-B14F-4D97-AF65-F5344CB8AC3E}">
        <p14:creationId xmlns:p14="http://schemas.microsoft.com/office/powerpoint/2010/main" val="38776905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Inconvénients de la PPO</a:t>
            </a:r>
            <a:endParaRPr lang="fr-FR" dirty="0"/>
          </a:p>
        </p:txBody>
      </p:sp>
      <p:sp>
        <p:nvSpPr>
          <p:cNvPr id="3" name="Espace réservé du contenu 2"/>
          <p:cNvSpPr>
            <a:spLocks noGrp="1"/>
          </p:cNvSpPr>
          <p:nvPr>
            <p:ph idx="1"/>
          </p:nvPr>
        </p:nvSpPr>
        <p:spPr/>
        <p:txBody>
          <a:bodyPr>
            <a:noAutofit/>
          </a:bodyPr>
          <a:lstStyle/>
          <a:p>
            <a:pPr>
              <a:spcBef>
                <a:spcPts val="0"/>
              </a:spcBef>
              <a:spcAft>
                <a:spcPts val="0"/>
              </a:spcAft>
            </a:pPr>
            <a:r>
              <a:rPr lang="fr-FR" sz="2100" dirty="0"/>
              <a:t>Une entrée étroite par les objectifs peut isoler le comportement du contexte social dans </a:t>
            </a:r>
            <a:r>
              <a:rPr lang="fr-FR" sz="2100" dirty="0" smtClean="0"/>
              <a:t>lequel il </a:t>
            </a:r>
            <a:r>
              <a:rPr lang="fr-FR" sz="2100" dirty="0"/>
              <a:t>est produit</a:t>
            </a:r>
          </a:p>
          <a:p>
            <a:pPr>
              <a:spcBef>
                <a:spcPts val="0"/>
              </a:spcBef>
              <a:spcAft>
                <a:spcPts val="0"/>
              </a:spcAft>
            </a:pPr>
            <a:r>
              <a:rPr lang="fr-FR" sz="2100" dirty="0" smtClean="0"/>
              <a:t>Elimination </a:t>
            </a:r>
            <a:r>
              <a:rPr lang="fr-FR" sz="2100" dirty="0"/>
              <a:t>des valeurs humaines par l’illusion de la transparence, de la clarification </a:t>
            </a:r>
            <a:r>
              <a:rPr lang="fr-FR" sz="2100" dirty="0" smtClean="0"/>
              <a:t>des intentions</a:t>
            </a:r>
            <a:endParaRPr lang="fr-FR" sz="2100" dirty="0"/>
          </a:p>
          <a:p>
            <a:pPr>
              <a:spcBef>
                <a:spcPts val="0"/>
              </a:spcBef>
              <a:spcAft>
                <a:spcPts val="0"/>
              </a:spcAft>
            </a:pPr>
            <a:r>
              <a:rPr lang="fr-FR" sz="2100" dirty="0" smtClean="0"/>
              <a:t>Le </a:t>
            </a:r>
            <a:r>
              <a:rPr lang="fr-FR" sz="2100" dirty="0"/>
              <a:t>morcellement des contenus implique la perte d’un point de vue d’ensemble</a:t>
            </a:r>
          </a:p>
          <a:p>
            <a:pPr>
              <a:spcBef>
                <a:spcPts val="0"/>
              </a:spcBef>
              <a:spcAft>
                <a:spcPts val="0"/>
              </a:spcAft>
            </a:pPr>
            <a:r>
              <a:rPr lang="fr-FR" sz="2100" dirty="0" smtClean="0"/>
              <a:t>Un </a:t>
            </a:r>
            <a:r>
              <a:rPr lang="fr-FR" sz="2100" dirty="0"/>
              <a:t>trop grand découpage des contenus est réducteur et contribue à une perte de sens</a:t>
            </a:r>
          </a:p>
          <a:p>
            <a:pPr>
              <a:spcBef>
                <a:spcPts val="0"/>
              </a:spcBef>
              <a:spcAft>
                <a:spcPts val="0"/>
              </a:spcAft>
            </a:pPr>
            <a:r>
              <a:rPr lang="fr-FR" sz="2100" dirty="0" smtClean="0"/>
              <a:t>L’apprenant </a:t>
            </a:r>
            <a:r>
              <a:rPr lang="fr-FR" sz="2100" dirty="0"/>
              <a:t>risque d’être soumis aux objectifs de l’enseignant, celui-ci ne fait aucune place </a:t>
            </a:r>
            <a:r>
              <a:rPr lang="fr-FR" sz="2100" dirty="0" smtClean="0"/>
              <a:t>à l’imprévu</a:t>
            </a:r>
            <a:endParaRPr lang="fr-FR" sz="2100" dirty="0"/>
          </a:p>
          <a:p>
            <a:pPr>
              <a:spcBef>
                <a:spcPts val="0"/>
              </a:spcBef>
              <a:spcAft>
                <a:spcPts val="0"/>
              </a:spcAft>
            </a:pPr>
            <a:r>
              <a:rPr lang="fr-FR" sz="2100" dirty="0" smtClean="0"/>
              <a:t>L’apprenant </a:t>
            </a:r>
            <a:r>
              <a:rPr lang="fr-FR" sz="2100" dirty="0"/>
              <a:t>a une place d’exécutant, il ne prend pas part à la découverte progressive </a:t>
            </a:r>
            <a:r>
              <a:rPr lang="fr-FR" sz="2100" dirty="0" smtClean="0"/>
              <a:t>des contenus </a:t>
            </a:r>
            <a:r>
              <a:rPr lang="fr-FR" sz="2100" dirty="0"/>
              <a:t>en suivant son propre progression.</a:t>
            </a:r>
          </a:p>
          <a:p>
            <a:pPr>
              <a:spcBef>
                <a:spcPts val="0"/>
              </a:spcBef>
              <a:spcAft>
                <a:spcPts val="0"/>
              </a:spcAft>
            </a:pPr>
            <a:r>
              <a:rPr lang="fr-FR" sz="2100" dirty="0" smtClean="0"/>
              <a:t>Le </a:t>
            </a:r>
            <a:r>
              <a:rPr lang="fr-FR" sz="2100" dirty="0"/>
              <a:t>travail intellectuel de l’apprenant est réduit, le travail est « mâché ».</a:t>
            </a:r>
          </a:p>
        </p:txBody>
      </p:sp>
    </p:spTree>
    <p:extLst>
      <p:ext uri="{BB962C8B-B14F-4D97-AF65-F5344CB8AC3E}">
        <p14:creationId xmlns:p14="http://schemas.microsoft.com/office/powerpoint/2010/main" val="6362913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12190</TotalTime>
  <Words>2564</Words>
  <Application>Microsoft Office PowerPoint</Application>
  <PresentationFormat>Grand écran</PresentationFormat>
  <Paragraphs>127</Paragraphs>
  <Slides>32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32</vt:i4>
      </vt:variant>
    </vt:vector>
  </HeadingPairs>
  <TitlesOfParts>
    <vt:vector size="36" baseType="lpstr">
      <vt:lpstr>Arial</vt:lpstr>
      <vt:lpstr>Garamond</vt:lpstr>
      <vt:lpstr>Wingdings</vt:lpstr>
      <vt:lpstr>Organique</vt:lpstr>
      <vt:lpstr>Pédagogie Par Objectif (PPO)</vt:lpstr>
      <vt:lpstr>Présentation générale</vt:lpstr>
      <vt:lpstr>Présentation générale</vt:lpstr>
      <vt:lpstr>Présentation générale</vt:lpstr>
      <vt:lpstr>Références et Principes de la Pédagogie par Objectifs (PPO)</vt:lpstr>
      <vt:lpstr>La philosophie pragmatiste et la pédagogie par objectifs</vt:lpstr>
      <vt:lpstr>Le développement industriel de la société américaine et la pédagogie par objectifs</vt:lpstr>
      <vt:lpstr>Présentation PowerPoint</vt:lpstr>
      <vt:lpstr>Le béhaviorisme et la pédagogie par objectifs</vt:lpstr>
      <vt:lpstr>Concepts principaux</vt:lpstr>
      <vt:lpstr>Concepts principaux</vt:lpstr>
      <vt:lpstr>Objectif pédagogique</vt:lpstr>
      <vt:lpstr>Objectif pédagogique</vt:lpstr>
      <vt:lpstr>Objectif pédagogique</vt:lpstr>
      <vt:lpstr>Pourquoi rédiger des objectifs pédagogiques?</vt:lpstr>
      <vt:lpstr>Présentation PowerPoint</vt:lpstr>
      <vt:lpstr>Comment rédiger des objectifs?</vt:lpstr>
      <vt:lpstr>Comment rédiger des objectifs généraux?</vt:lpstr>
      <vt:lpstr>Comment rédiger des objectifs?</vt:lpstr>
      <vt:lpstr>Présentation PowerPoint</vt:lpstr>
      <vt:lpstr>Comment rédiger des objectifs?</vt:lpstr>
      <vt:lpstr>Taxonomie de Bloom</vt:lpstr>
      <vt:lpstr>Présentation PowerPoint</vt:lpstr>
      <vt:lpstr>Présentation PowerPoint</vt:lpstr>
      <vt:lpstr>Formulation un objectif opérationnel</vt:lpstr>
      <vt:lpstr>Avantages de la PPO</vt:lpstr>
      <vt:lpstr>Avantages de la PPO</vt:lpstr>
      <vt:lpstr>Avantages de la PPO</vt:lpstr>
      <vt:lpstr>Avantages de la PPO</vt:lpstr>
      <vt:lpstr>Avantages de la PPO</vt:lpstr>
      <vt:lpstr>Avantages de la PPO</vt:lpstr>
      <vt:lpstr>Inconvénients de la PPO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Pédagogie Par Objectif (PPO)</dc:title>
  <dc:creator>USER</dc:creator>
  <cp:lastModifiedBy>USER</cp:lastModifiedBy>
  <cp:revision>38</cp:revision>
  <dcterms:created xsi:type="dcterms:W3CDTF">2023-09-26T10:36:17Z</dcterms:created>
  <dcterms:modified xsi:type="dcterms:W3CDTF">2023-10-23T13:32:58Z</dcterms:modified>
</cp:coreProperties>
</file>