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70" r:id="rId12"/>
    <p:sldId id="268" r:id="rId13"/>
    <p:sldId id="271" r:id="rId14"/>
    <p:sldId id="269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DAF7-E211-4D51-A4F1-37FF30593713}" type="datetimeFigureOut">
              <a:rPr lang="fr-FR" smtClean="0"/>
              <a:pPr/>
              <a:t>14/05/2014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7974-856C-4B61-9594-6290699F066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DAF7-E211-4D51-A4F1-37FF30593713}" type="datetimeFigureOut">
              <a:rPr lang="fr-FR" smtClean="0"/>
              <a:pPr/>
              <a:t>14/05/2014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7974-856C-4B61-9594-6290699F066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DAF7-E211-4D51-A4F1-37FF30593713}" type="datetimeFigureOut">
              <a:rPr lang="fr-FR" smtClean="0"/>
              <a:pPr/>
              <a:t>14/05/2014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7974-856C-4B61-9594-6290699F066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DAF7-E211-4D51-A4F1-37FF30593713}" type="datetimeFigureOut">
              <a:rPr lang="fr-FR" smtClean="0"/>
              <a:pPr/>
              <a:t>14/05/2014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7974-856C-4B61-9594-6290699F066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DAF7-E211-4D51-A4F1-37FF30593713}" type="datetimeFigureOut">
              <a:rPr lang="fr-FR" smtClean="0"/>
              <a:pPr/>
              <a:t>14/05/2014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7974-856C-4B61-9594-6290699F066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DAF7-E211-4D51-A4F1-37FF30593713}" type="datetimeFigureOut">
              <a:rPr lang="fr-FR" smtClean="0"/>
              <a:pPr/>
              <a:t>14/05/2014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7974-856C-4B61-9594-6290699F066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DAF7-E211-4D51-A4F1-37FF30593713}" type="datetimeFigureOut">
              <a:rPr lang="fr-FR" smtClean="0"/>
              <a:pPr/>
              <a:t>14/05/2014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7974-856C-4B61-9594-6290699F066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DAF7-E211-4D51-A4F1-37FF30593713}" type="datetimeFigureOut">
              <a:rPr lang="fr-FR" smtClean="0"/>
              <a:pPr/>
              <a:t>14/05/2014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7974-856C-4B61-9594-6290699F066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DAF7-E211-4D51-A4F1-37FF30593713}" type="datetimeFigureOut">
              <a:rPr lang="fr-FR" smtClean="0"/>
              <a:pPr/>
              <a:t>14/05/2014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7974-856C-4B61-9594-6290699F066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DAF7-E211-4D51-A4F1-37FF30593713}" type="datetimeFigureOut">
              <a:rPr lang="fr-FR" smtClean="0"/>
              <a:pPr/>
              <a:t>14/05/2014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7974-856C-4B61-9594-6290699F066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DAF7-E211-4D51-A4F1-37FF30593713}" type="datetimeFigureOut">
              <a:rPr lang="fr-FR" smtClean="0"/>
              <a:pPr/>
              <a:t>14/05/2014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7974-856C-4B61-9594-6290699F066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2DAF7-E211-4D51-A4F1-37FF30593713}" type="datetimeFigureOut">
              <a:rPr lang="fr-FR" smtClean="0"/>
              <a:pPr/>
              <a:t>14/05/2014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27974-856C-4B61-9594-6290699F066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936103"/>
          </a:xfrm>
        </p:spPr>
        <p:txBody>
          <a:bodyPr/>
          <a:lstStyle/>
          <a:p>
            <a:r>
              <a:rPr lang="ar-MA" b="1" dirty="0" smtClean="0">
                <a:solidFill>
                  <a:srgbClr val="FF0000"/>
                </a:solidFill>
              </a:rPr>
              <a:t>مرجعيات </a:t>
            </a:r>
            <a:r>
              <a:rPr lang="ar-MA" b="1" dirty="0" smtClean="0">
                <a:solidFill>
                  <a:srgbClr val="FF0000"/>
                </a:solidFill>
              </a:rPr>
              <a:t>الأستاذ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1628800"/>
            <a:ext cx="7488832" cy="5040560"/>
          </a:xfrm>
        </p:spPr>
        <p:txBody>
          <a:bodyPr>
            <a:normAutofit/>
          </a:bodyPr>
          <a:lstStyle/>
          <a:p>
            <a:pPr marL="514350" indent="-514350" algn="r" rtl="1">
              <a:buFont typeface="+mj-lt"/>
              <a:buAutoNum type="arabicPeriod"/>
            </a:pPr>
            <a:r>
              <a:rPr lang="ar-MA" b="1" dirty="0" smtClean="0">
                <a:solidFill>
                  <a:schemeClr val="tx1"/>
                </a:solidFill>
              </a:rPr>
              <a:t>الميثاق الوطني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b="1" dirty="0" smtClean="0">
                <a:solidFill>
                  <a:schemeClr val="tx1"/>
                </a:solidFill>
              </a:rPr>
              <a:t>الوثيقة </a:t>
            </a:r>
            <a:r>
              <a:rPr lang="ar-MA" b="1" dirty="0" smtClean="0">
                <a:solidFill>
                  <a:schemeClr val="tx1"/>
                </a:solidFill>
              </a:rPr>
              <a:t>الإطار الصادرة عن لجنة الاختيارات والتوجهات واللجنة </a:t>
            </a:r>
            <a:r>
              <a:rPr lang="ar-MA" b="1" dirty="0" err="1" smtClean="0">
                <a:solidFill>
                  <a:schemeClr val="tx1"/>
                </a:solidFill>
              </a:rPr>
              <a:t>البيسلكية</a:t>
            </a:r>
            <a:r>
              <a:rPr lang="ar-MA" b="1" dirty="0" smtClean="0">
                <a:solidFill>
                  <a:schemeClr val="tx1"/>
                </a:solidFill>
              </a:rPr>
              <a:t> متعددة التخصصات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b="1" dirty="0" smtClean="0">
                <a:solidFill>
                  <a:schemeClr val="tx1"/>
                </a:solidFill>
              </a:rPr>
              <a:t>الاختيارات والتوجهات التربوية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ar-MA" b="1" dirty="0" smtClean="0">
                <a:solidFill>
                  <a:schemeClr val="tx1"/>
                </a:solidFill>
              </a:rPr>
              <a:t>العامة.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b="1" dirty="0" smtClean="0">
                <a:solidFill>
                  <a:schemeClr val="tx1"/>
                </a:solidFill>
              </a:rPr>
              <a:t>المرجعيات </a:t>
            </a:r>
            <a:r>
              <a:rPr lang="ar-MA" b="1" dirty="0" err="1" smtClean="0">
                <a:solidFill>
                  <a:schemeClr val="tx1"/>
                </a:solidFill>
              </a:rPr>
              <a:t>الديداكتيكية</a:t>
            </a:r>
            <a:r>
              <a:rPr lang="ar-MA" b="1" dirty="0" smtClean="0">
                <a:solidFill>
                  <a:schemeClr val="tx1"/>
                </a:solidFill>
              </a:rPr>
              <a:t> </a:t>
            </a:r>
            <a:r>
              <a:rPr lang="ar-MA" b="1" dirty="0" err="1" smtClean="0">
                <a:solidFill>
                  <a:schemeClr val="tx1"/>
                </a:solidFill>
              </a:rPr>
              <a:t>للمادة </a:t>
            </a:r>
            <a:r>
              <a:rPr lang="ar-MA" b="1" dirty="0" smtClean="0">
                <a:solidFill>
                  <a:schemeClr val="tx1"/>
                </a:solidFill>
              </a:rPr>
              <a:t>-استحضار التجديد </a:t>
            </a:r>
            <a:r>
              <a:rPr lang="ar-MA" b="1" dirty="0" err="1" smtClean="0">
                <a:solidFill>
                  <a:schemeClr val="tx1"/>
                </a:solidFill>
              </a:rPr>
              <a:t>الإبستيمولوجي-</a:t>
            </a:r>
            <a:r>
              <a:rPr lang="ar-MA" b="1" dirty="0" smtClean="0">
                <a:solidFill>
                  <a:schemeClr val="tx1"/>
                </a:solidFill>
              </a:rPr>
              <a:t>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b="1" dirty="0" smtClean="0">
                <a:solidFill>
                  <a:schemeClr val="tx1"/>
                </a:solidFill>
              </a:rPr>
              <a:t>مدخل الكفايات والتربية على القيم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b="1" dirty="0" smtClean="0">
                <a:solidFill>
                  <a:schemeClr val="tx1"/>
                </a:solidFill>
              </a:rPr>
              <a:t>بعض </a:t>
            </a:r>
            <a:r>
              <a:rPr lang="ar-MA" b="1" dirty="0" smtClean="0">
                <a:solidFill>
                  <a:schemeClr val="tx1"/>
                </a:solidFill>
              </a:rPr>
              <a:t>المراجع </a:t>
            </a:r>
            <a:r>
              <a:rPr lang="ar-MA" b="1" dirty="0" smtClean="0">
                <a:solidFill>
                  <a:schemeClr val="tx1"/>
                </a:solidFill>
              </a:rPr>
              <a:t>المتعلقة </a:t>
            </a:r>
            <a:r>
              <a:rPr lang="ar-MA" b="1" dirty="0" err="1" smtClean="0">
                <a:solidFill>
                  <a:schemeClr val="tx1"/>
                </a:solidFill>
              </a:rPr>
              <a:t>بديداكتيك</a:t>
            </a:r>
            <a:r>
              <a:rPr lang="ar-MA" b="1" dirty="0" smtClean="0">
                <a:solidFill>
                  <a:schemeClr val="tx1"/>
                </a:solidFill>
              </a:rPr>
              <a:t> المادة </a:t>
            </a:r>
          </a:p>
          <a:p>
            <a:pPr marL="514350" indent="-514350" algn="r" rtl="1">
              <a:buFont typeface="+mj-lt"/>
              <a:buAutoNum type="arabicPeriod"/>
            </a:pP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ar-MA" sz="2800" b="1" dirty="0" smtClean="0">
                <a:solidFill>
                  <a:srgbClr val="FF0000"/>
                </a:solidFill>
              </a:rPr>
              <a:t>من خلال بعض فصول الميثاق- 17- يمكن أن نقف على أهم المواصفات التي ينبغي أن يتصف بها الأستاذ: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24744"/>
            <a:ext cx="8568952" cy="5472608"/>
          </a:xfrm>
        </p:spPr>
        <p:txBody>
          <a:bodyPr>
            <a:noAutofit/>
          </a:bodyPr>
          <a:lstStyle/>
          <a:p>
            <a:pPr algn="just" rtl="1">
              <a:buFont typeface="Wingdings" pitchFamily="2" charset="2"/>
              <a:buChar char="v"/>
            </a:pPr>
            <a:r>
              <a:rPr lang="ar-MA" sz="2800" b="1" dirty="0" smtClean="0">
                <a:solidFill>
                  <a:schemeClr val="tx1"/>
                </a:solidFill>
              </a:rPr>
              <a:t>إعطاء المتعلمين القدوة والمثال</a:t>
            </a:r>
            <a:r>
              <a:rPr lang="ar-SA" sz="2800" b="1" dirty="0" smtClean="0"/>
              <a:t> </a:t>
            </a:r>
            <a:r>
              <a:rPr lang="ar-MA" sz="2800" b="1" dirty="0" smtClean="0"/>
              <a:t>و</a:t>
            </a:r>
            <a:r>
              <a:rPr lang="ar-SA" sz="2800" b="1" dirty="0" smtClean="0"/>
              <a:t>توظف في مجال التربية كل المنظومة </a:t>
            </a:r>
            <a:r>
              <a:rPr lang="ar-SA" sz="2800" b="1" dirty="0" err="1" smtClean="0"/>
              <a:t>القيمية</a:t>
            </a:r>
            <a:r>
              <a:rPr lang="ar-SA" sz="2800" b="1" dirty="0" smtClean="0"/>
              <a:t> </a:t>
            </a:r>
            <a:r>
              <a:rPr lang="ar-MA" sz="2800" b="1" dirty="0" err="1" smtClean="0"/>
              <a:t>..</a:t>
            </a:r>
            <a:endParaRPr lang="ar-MA" sz="2800" b="1" dirty="0" smtClean="0">
              <a:solidFill>
                <a:schemeClr val="tx1"/>
              </a:solidFill>
            </a:endParaRPr>
          </a:p>
          <a:p>
            <a:pPr lvl="0" algn="just" rtl="1">
              <a:buFont typeface="Wingdings" pitchFamily="2" charset="2"/>
              <a:buChar char="v"/>
            </a:pPr>
            <a:r>
              <a:rPr lang="ar-MA" sz="2800" b="1" dirty="0" smtClean="0">
                <a:solidFill>
                  <a:schemeClr val="tx1"/>
                </a:solidFill>
              </a:rPr>
              <a:t> أن يتميز عمله إزاء التلاميذ ب</a:t>
            </a:r>
            <a:r>
              <a:rPr lang="fr-FR" sz="2800" b="1" dirty="0" smtClean="0">
                <a:solidFill>
                  <a:schemeClr val="tx1"/>
                </a:solidFill>
              </a:rPr>
              <a:t> »</a:t>
            </a:r>
            <a:r>
              <a:rPr lang="ar-MA" sz="2800" b="1" dirty="0" smtClean="0">
                <a:solidFill>
                  <a:schemeClr val="tx1"/>
                </a:solidFill>
              </a:rPr>
              <a:t>التخفيف والتبسيط والمرونة والتكيف </a:t>
            </a:r>
            <a:r>
              <a:rPr lang="fr-FR" sz="2800" b="1" dirty="0" smtClean="0">
                <a:solidFill>
                  <a:schemeClr val="tx1"/>
                </a:solidFill>
              </a:rPr>
              <a:t>«</a:t>
            </a:r>
            <a:r>
              <a:rPr lang="ar-MA" sz="2800" b="1" u="sng" dirty="0" smtClean="0">
                <a:solidFill>
                  <a:schemeClr val="tx1"/>
                </a:solidFill>
              </a:rPr>
              <a:t>الفصل 104</a:t>
            </a:r>
            <a:r>
              <a:rPr lang="fr-FR" sz="2800" b="1" u="sng" dirty="0" smtClean="0">
                <a:solidFill>
                  <a:schemeClr val="tx1"/>
                </a:solidFill>
              </a:rPr>
              <a:t> </a:t>
            </a:r>
            <a:r>
              <a:rPr lang="ar-MA" sz="2800" b="1" u="sng" dirty="0" smtClean="0">
                <a:solidFill>
                  <a:schemeClr val="tx1"/>
                </a:solidFill>
              </a:rPr>
              <a:t>ص 129 </a:t>
            </a:r>
            <a:endParaRPr lang="fr-FR" sz="2800" b="1" u="sng" dirty="0" smtClean="0">
              <a:solidFill>
                <a:schemeClr val="tx1"/>
              </a:solidFill>
            </a:endParaRPr>
          </a:p>
          <a:p>
            <a:pPr lvl="0" algn="just" rtl="1">
              <a:buFont typeface="Wingdings" pitchFamily="2" charset="2"/>
              <a:buChar char="v"/>
            </a:pPr>
            <a:r>
              <a:rPr lang="ar-MA" sz="2800" b="1" dirty="0" smtClean="0"/>
              <a:t>إن تجديد المدرسة رهين بجودة عمل الأساتذة وإخلاصهم والتزامهم ويقصد بالجودة: التكوين الأساسي الرفيع، والتكوين المستمر الفعال </a:t>
            </a:r>
            <a:r>
              <a:rPr lang="ar-MA" sz="2800" b="1" dirty="0" err="1" smtClean="0"/>
              <a:t>والمستديم </a:t>
            </a:r>
            <a:r>
              <a:rPr lang="ar-MA" sz="2800" b="1" dirty="0" smtClean="0"/>
              <a:t>، والوسائل </a:t>
            </a:r>
            <a:r>
              <a:rPr lang="ar-MA" sz="2800" b="1" dirty="0" err="1" smtClean="0"/>
              <a:t>البيداغوجية</a:t>
            </a:r>
            <a:r>
              <a:rPr lang="ar-MA" sz="2800" b="1" dirty="0" smtClean="0"/>
              <a:t> الملائمة، والتقويم الدقيق للأداء </a:t>
            </a:r>
            <a:r>
              <a:rPr lang="ar-MA" sz="2800" b="1" dirty="0" err="1" smtClean="0"/>
              <a:t>البيداغوجي</a:t>
            </a:r>
            <a:r>
              <a:rPr lang="ar-MA" sz="2800" b="1" dirty="0" smtClean="0"/>
              <a:t>” </a:t>
            </a:r>
            <a:r>
              <a:rPr lang="ar-MA" sz="2800" b="1" u="sng" dirty="0" err="1" smtClean="0"/>
              <a:t>الميثاق </a:t>
            </a:r>
            <a:r>
              <a:rPr lang="ar-MA" sz="2800" b="1" u="sng" dirty="0" smtClean="0"/>
              <a:t>،الفصل 133، ص </a:t>
            </a:r>
            <a:r>
              <a:rPr lang="ar-MA" sz="2800" b="1" u="sng" dirty="0" smtClean="0"/>
              <a:t>130</a:t>
            </a:r>
          </a:p>
          <a:p>
            <a:pPr lvl="0" algn="just" rtl="1">
              <a:buFont typeface="Wingdings" pitchFamily="2" charset="2"/>
              <a:buChar char="v"/>
            </a:pPr>
            <a:endParaRPr lang="ar-MA" sz="2800" b="1" u="sng" dirty="0" smtClean="0"/>
          </a:p>
          <a:p>
            <a:pPr lvl="0" algn="just" rtl="1">
              <a:buFont typeface="Wingdings" pitchFamily="2" charset="2"/>
              <a:buChar char="v"/>
            </a:pPr>
            <a:r>
              <a:rPr lang="ar-MA" sz="2800" b="1" dirty="0" smtClean="0">
                <a:latin typeface="Arial" pitchFamily="34" charset="0"/>
                <a:cs typeface="Arial" pitchFamily="34" charset="0"/>
              </a:rPr>
              <a:t>إذن </a:t>
            </a:r>
            <a:r>
              <a:rPr lang="ar-MA" sz="2800" b="1" dirty="0" smtClean="0">
                <a:latin typeface="Arial" pitchFamily="34" charset="0"/>
                <a:cs typeface="Arial" pitchFamily="34" charset="0"/>
              </a:rPr>
              <a:t>ف</a:t>
            </a:r>
            <a:r>
              <a:rPr lang="ar-MA" sz="28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التدريس مهنة لا تعتمد فقط على الجانب المعرفي، بل هي صناعة وفن تحتاج إلى امتلاك </a:t>
            </a:r>
            <a:r>
              <a:rPr lang="ar-MA" sz="2800" b="1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كفايات</a:t>
            </a:r>
            <a:r>
              <a:rPr lang="ar-MA" sz="28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متنوعة.</a:t>
            </a:r>
            <a:endParaRPr lang="ar-MA" sz="2800" b="1" u="sng" dirty="0" smtClean="0">
              <a:solidFill>
                <a:schemeClr val="tx1"/>
              </a:solidFill>
            </a:endParaRPr>
          </a:p>
          <a:p>
            <a:endParaRPr lang="fr-FR" sz="2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712968" cy="6192688"/>
          </a:xfrm>
        </p:spPr>
        <p:txBody>
          <a:bodyPr>
            <a:noAutofit/>
          </a:bodyPr>
          <a:lstStyle/>
          <a:p>
            <a:pPr marL="514350" indent="-514350" algn="r" rtl="1" fontAlgn="base">
              <a:lnSpc>
                <a:spcPct val="250000"/>
              </a:lnSpc>
              <a:spcAft>
                <a:spcPct val="0"/>
              </a:spcAft>
              <a:buFont typeface="Wingdings" pitchFamily="2" charset="2"/>
              <a:buChar char="v"/>
            </a:pPr>
            <a:r>
              <a:rPr lang="fr-FR" sz="2800" b="1" dirty="0" smtClean="0"/>
              <a:t/>
            </a:r>
            <a:br>
              <a:rPr lang="fr-FR" sz="2800" b="1" dirty="0" smtClean="0"/>
            </a:br>
            <a:r>
              <a:rPr lang="ar-MA" sz="2800" b="1" dirty="0" smtClean="0">
                <a:solidFill>
                  <a:srgbClr val="FF0000"/>
                </a:solidFill>
              </a:rPr>
              <a:t/>
            </a:r>
            <a:br>
              <a:rPr lang="ar-MA" sz="2800" b="1" dirty="0" smtClean="0">
                <a:solidFill>
                  <a:srgbClr val="FF0000"/>
                </a:solidFill>
              </a:rPr>
            </a:br>
            <a:r>
              <a:rPr lang="ar-MA" sz="2800" b="1" dirty="0" smtClean="0">
                <a:solidFill>
                  <a:srgbClr val="FF0000"/>
                </a:solidFill>
              </a:rPr>
              <a:t/>
            </a:r>
            <a:br>
              <a:rPr lang="ar-MA" sz="2800" b="1" dirty="0" smtClean="0">
                <a:solidFill>
                  <a:srgbClr val="FF0000"/>
                </a:solidFill>
              </a:rPr>
            </a:br>
            <a:r>
              <a:rPr lang="ar-MA" sz="2800" b="1" dirty="0" smtClean="0">
                <a:solidFill>
                  <a:srgbClr val="FF0000"/>
                </a:solidFill>
              </a:rPr>
              <a:t/>
            </a:r>
            <a:br>
              <a:rPr lang="ar-MA" sz="2800" b="1" dirty="0" smtClean="0">
                <a:solidFill>
                  <a:srgbClr val="FF0000"/>
                </a:solidFill>
              </a:rPr>
            </a:br>
            <a:r>
              <a:rPr lang="ar-MA" sz="2800" b="1" dirty="0" smtClean="0">
                <a:solidFill>
                  <a:srgbClr val="FF0000"/>
                </a:solidFill>
              </a:rPr>
              <a:t/>
            </a:r>
            <a:br>
              <a:rPr lang="ar-MA" sz="2800" b="1" dirty="0" smtClean="0">
                <a:solidFill>
                  <a:srgbClr val="FF0000"/>
                </a:solidFill>
              </a:rPr>
            </a:br>
            <a:r>
              <a:rPr lang="ar-MA" sz="2800" b="1" dirty="0" smtClean="0">
                <a:solidFill>
                  <a:srgbClr val="FF0000"/>
                </a:solidFill>
              </a:rPr>
              <a:t>إن </a:t>
            </a:r>
            <a:r>
              <a:rPr lang="ar-MA" sz="2800" b="1" dirty="0" smtClean="0">
                <a:solidFill>
                  <a:srgbClr val="FF0000"/>
                </a:solidFill>
              </a:rPr>
              <a:t>دور الأستاذ في أي منظومة تعليمية </a:t>
            </a:r>
            <a:r>
              <a:rPr lang="ar-MA" sz="2800" b="1" dirty="0" err="1" smtClean="0">
                <a:solidFill>
                  <a:srgbClr val="FF0000"/>
                </a:solidFill>
              </a:rPr>
              <a:t>تعلمية</a:t>
            </a:r>
            <a:r>
              <a:rPr lang="ar-MA" sz="2800" b="1" dirty="0" smtClean="0">
                <a:solidFill>
                  <a:srgbClr val="FF0000"/>
                </a:solidFill>
              </a:rPr>
              <a:t> ينصب على 3 </a:t>
            </a:r>
            <a:r>
              <a:rPr lang="ar-MA" sz="2800" b="1" dirty="0" err="1" smtClean="0">
                <a:solidFill>
                  <a:srgbClr val="FF0000"/>
                </a:solidFill>
              </a:rPr>
              <a:t>جوانب ...</a:t>
            </a:r>
            <a:r>
              <a:rPr lang="ar-MA" sz="2800" b="1" dirty="0" smtClean="0">
                <a:solidFill>
                  <a:srgbClr val="FF0000"/>
                </a:solidFill>
              </a:rPr>
              <a:t/>
            </a:r>
            <a:br>
              <a:rPr lang="ar-MA" sz="2800" b="1" dirty="0" smtClean="0">
                <a:solidFill>
                  <a:srgbClr val="FF0000"/>
                </a:solidFill>
              </a:rPr>
            </a:br>
            <a:r>
              <a:rPr lang="ar-MA" sz="2800" b="1" u="sng" dirty="0" smtClean="0"/>
              <a:t>الجانب المعرفي والسلوكي </a:t>
            </a:r>
            <a:br>
              <a:rPr lang="ar-MA" sz="2800" b="1" u="sng" dirty="0" smtClean="0"/>
            </a:br>
            <a:r>
              <a:rPr lang="ar-MA" sz="2800" b="1" u="sng" dirty="0" smtClean="0"/>
              <a:t>الجانب </a:t>
            </a:r>
            <a:r>
              <a:rPr lang="ar-MA" sz="2800" b="1" u="sng" dirty="0" err="1" smtClean="0"/>
              <a:t>المهاري</a:t>
            </a:r>
            <a:r>
              <a:rPr lang="ar-MA" sz="2800" b="1" u="sng" dirty="0" smtClean="0"/>
              <a:t/>
            </a:r>
            <a:br>
              <a:rPr lang="ar-MA" sz="2800" b="1" u="sng" dirty="0" smtClean="0"/>
            </a:br>
            <a:r>
              <a:rPr lang="ar-MA" sz="2800" b="1" u="sng" dirty="0" smtClean="0"/>
              <a:t>الجانب الاجتماعي التربوي</a:t>
            </a:r>
            <a:br>
              <a:rPr lang="ar-MA" sz="2800" b="1" u="sng" dirty="0" smtClean="0"/>
            </a:br>
            <a:r>
              <a:rPr lang="ar-MA" sz="2800" dirty="0" smtClean="0"/>
              <a:t>ينبغي مراعاة </a:t>
            </a:r>
            <a:r>
              <a:rPr lang="ar-MA" sz="2800" dirty="0" err="1" smtClean="0"/>
              <a:t>التوازن</a:t>
            </a:r>
            <a:r>
              <a:rPr lang="ar-MA" sz="2800" dirty="0" err="1" smtClean="0"/>
              <a:t>..</a:t>
            </a:r>
            <a:r>
              <a:rPr lang="ar-MA" sz="2800" dirty="0" smtClean="0"/>
              <a:t/>
            </a:r>
            <a:br>
              <a:rPr lang="ar-MA" sz="2800" dirty="0" smtClean="0"/>
            </a:br>
            <a:r>
              <a:rPr lang="ar-MA" sz="2800" dirty="0" smtClean="0"/>
              <a:t>ويجب على الأستاذ أن يتصف </a:t>
            </a:r>
            <a:r>
              <a:rPr lang="ar-MA" sz="2800" dirty="0" err="1" smtClean="0"/>
              <a:t>ب :</a:t>
            </a:r>
            <a:r>
              <a:rPr lang="ar-MA" sz="2800" b="1" u="sng" dirty="0" smtClean="0"/>
              <a:t/>
            </a:r>
            <a:br>
              <a:rPr lang="ar-MA" sz="2800" b="1" u="sng" dirty="0" smtClean="0"/>
            </a:br>
            <a:r>
              <a:rPr kumimoji="0" lang="ar-M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ar-M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</a:br>
            <a:r>
              <a:rPr lang="ar-MA" sz="2800" b="1" u="sng" dirty="0" smtClean="0"/>
              <a:t/>
            </a:r>
            <a:br>
              <a:rPr lang="ar-MA" sz="2800" b="1" u="sng" dirty="0" smtClean="0"/>
            </a:br>
            <a:r>
              <a:rPr lang="ar-MA" sz="2800" b="1" u="sng" dirty="0" smtClean="0"/>
              <a:t/>
            </a:r>
            <a:br>
              <a:rPr lang="ar-MA" sz="2800" b="1" u="sng" dirty="0" smtClean="0"/>
            </a:br>
            <a:r>
              <a:rPr lang="ar-MA" sz="2800" b="1" dirty="0" smtClean="0"/>
              <a:t/>
            </a:r>
            <a:br>
              <a:rPr lang="ar-MA" sz="2800" b="1" dirty="0" smtClean="0"/>
            </a:br>
            <a:endParaRPr lang="fr-FR"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 rtl="1">
              <a:buFont typeface="+mj-lt"/>
              <a:buAutoNum type="arabicParenR"/>
            </a:pPr>
            <a:r>
              <a:rPr lang="ar-MA" b="1" u="sng" dirty="0" smtClean="0">
                <a:solidFill>
                  <a:srgbClr val="FF0000"/>
                </a:solidFill>
              </a:rPr>
              <a:t>القدرة التنظيمية </a:t>
            </a:r>
            <a:endParaRPr lang="fr-FR" dirty="0"/>
          </a:p>
        </p:txBody>
      </p:sp>
      <p:sp>
        <p:nvSpPr>
          <p:cNvPr id="4" name="Sous-titr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MA" b="1" dirty="0">
                <a:solidFill>
                  <a:schemeClr val="tx1"/>
                </a:solidFill>
              </a:rPr>
              <a:t>التنظيم هو تصور للمستقبل المرغوب فيه وللموارد الكافية </a:t>
            </a:r>
            <a:r>
              <a:rPr lang="ar-MA" b="1" dirty="0" smtClean="0">
                <a:solidFill>
                  <a:schemeClr val="tx1"/>
                </a:solidFill>
              </a:rPr>
              <a:t>لبلوغه</a:t>
            </a:r>
            <a:r>
              <a:rPr lang="fr-FR" b="1" dirty="0" smtClean="0">
                <a:solidFill>
                  <a:schemeClr val="tx1"/>
                </a:solidFill>
              </a:rPr>
              <a:t> </a:t>
            </a:r>
            <a:r>
              <a:rPr lang="ar-MA" b="1" dirty="0" err="1" smtClean="0">
                <a:solidFill>
                  <a:schemeClr val="tx1"/>
                </a:solidFill>
              </a:rPr>
              <a:t>.</a:t>
            </a:r>
            <a:r>
              <a:rPr lang="ar-MA" b="1" dirty="0" smtClean="0">
                <a:solidFill>
                  <a:schemeClr val="tx1"/>
                </a:solidFill>
              </a:rPr>
              <a:t> </a:t>
            </a:r>
            <a:r>
              <a:rPr lang="ar-MA" b="1" dirty="0">
                <a:solidFill>
                  <a:schemeClr val="tx1"/>
                </a:solidFill>
              </a:rPr>
              <a:t>وهو لا ينحصر في التوقع </a:t>
            </a:r>
            <a:r>
              <a:rPr lang="ar-MA" b="1" dirty="0" smtClean="0">
                <a:solidFill>
                  <a:schemeClr val="tx1"/>
                </a:solidFill>
              </a:rPr>
              <a:t>فحسب، </a:t>
            </a:r>
            <a:r>
              <a:rPr lang="ar-MA" b="1" dirty="0">
                <a:solidFill>
                  <a:schemeClr val="tx1"/>
                </a:solidFill>
              </a:rPr>
              <a:t>بل يشمل أيضا الرغبة في التغيير والتأثير في </a:t>
            </a:r>
            <a:r>
              <a:rPr lang="ar-MA" b="1" dirty="0" smtClean="0">
                <a:solidFill>
                  <a:schemeClr val="tx1"/>
                </a:solidFill>
              </a:rPr>
              <a:t>المستقبل.</a:t>
            </a:r>
            <a:endParaRPr lang="fr-FR" b="1" dirty="0">
              <a:solidFill>
                <a:schemeClr val="tx1"/>
              </a:solidFill>
            </a:endParaRPr>
          </a:p>
          <a:p>
            <a:pPr algn="r" rtl="1"/>
            <a:r>
              <a:rPr lang="ar-MA" b="1" dirty="0" smtClean="0">
                <a:solidFill>
                  <a:schemeClr val="tx1"/>
                </a:solidFill>
              </a:rPr>
              <a:t>ونقصد </a:t>
            </a:r>
            <a:r>
              <a:rPr lang="ar-MA" b="1" dirty="0" err="1">
                <a:solidFill>
                  <a:schemeClr val="tx1"/>
                </a:solidFill>
              </a:rPr>
              <a:t>به</a:t>
            </a:r>
            <a:r>
              <a:rPr lang="ar-MA" b="1" dirty="0">
                <a:solidFill>
                  <a:schemeClr val="tx1"/>
                </a:solidFill>
              </a:rPr>
              <a:t> الإطار المنهجي الذي يوجه عمل المدرس وينظمه داخل الفصل الدراسي.</a:t>
            </a:r>
            <a:endParaRPr lang="fr-FR" b="1" dirty="0">
              <a:solidFill>
                <a:schemeClr val="tx1"/>
              </a:solidFill>
            </a:endParaRPr>
          </a:p>
          <a:p>
            <a:pPr algn="r" rtl="1"/>
            <a:r>
              <a:rPr lang="ar-MA" b="1" dirty="0">
                <a:solidFill>
                  <a:schemeClr val="tx1"/>
                </a:solidFill>
              </a:rPr>
              <a:t>ويعنى هذا البعد التنظيمي بترجمة التوجهات </a:t>
            </a:r>
            <a:r>
              <a:rPr lang="ar-MA" b="1" dirty="0" smtClean="0">
                <a:solidFill>
                  <a:schemeClr val="tx1"/>
                </a:solidFill>
              </a:rPr>
              <a:t>العامة التربوية والقرارات المتخذة إلى </a:t>
            </a:r>
            <a:r>
              <a:rPr lang="ar-MA" b="1" dirty="0">
                <a:solidFill>
                  <a:schemeClr val="tx1"/>
                </a:solidFill>
              </a:rPr>
              <a:t>خطط وبرامج قابلة </a:t>
            </a:r>
            <a:r>
              <a:rPr lang="ar-MA" b="1" dirty="0" smtClean="0">
                <a:solidFill>
                  <a:schemeClr val="tx1"/>
                </a:solidFill>
              </a:rPr>
              <a:t>للإنجاز.</a:t>
            </a:r>
            <a:endParaRPr lang="fr-FR" b="1" dirty="0">
              <a:solidFill>
                <a:schemeClr val="tx1"/>
              </a:solidFill>
            </a:endParaRPr>
          </a:p>
          <a:p>
            <a:pPr algn="r" rtl="1"/>
            <a:endParaRPr lang="fr-FR" b="1" dirty="0">
              <a:solidFill>
                <a:schemeClr val="tx1"/>
              </a:solidFill>
            </a:endParaRPr>
          </a:p>
          <a:p>
            <a:pPr algn="r"/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 rtl="1"/>
            <a:r>
              <a:rPr lang="ar-MA" b="1" dirty="0" smtClean="0">
                <a:solidFill>
                  <a:srgbClr val="FF0000"/>
                </a:solidFill>
              </a:rPr>
              <a:t>2</a:t>
            </a:r>
            <a:r>
              <a:rPr lang="fr-FR" b="1" dirty="0" smtClean="0">
                <a:solidFill>
                  <a:srgbClr val="FF0000"/>
                </a:solidFill>
              </a:rPr>
              <a:t>(</a:t>
            </a:r>
            <a:r>
              <a:rPr lang="ar-MA" b="1" dirty="0" smtClean="0">
                <a:solidFill>
                  <a:srgbClr val="FF0000"/>
                </a:solidFill>
              </a:rPr>
              <a:t> </a:t>
            </a:r>
            <a:r>
              <a:rPr lang="ar-MA" b="1" u="sng" dirty="0" smtClean="0">
                <a:solidFill>
                  <a:srgbClr val="FF0000"/>
                </a:solidFill>
              </a:rPr>
              <a:t>القدرة </a:t>
            </a:r>
            <a:r>
              <a:rPr lang="ar-MA" b="1" u="sng" dirty="0" err="1" smtClean="0">
                <a:solidFill>
                  <a:srgbClr val="FF0000"/>
                </a:solidFill>
              </a:rPr>
              <a:t>التدبيرية</a:t>
            </a:r>
            <a:r>
              <a:rPr lang="ar-MA" b="1" u="sng" dirty="0" smtClean="0">
                <a:solidFill>
                  <a:srgbClr val="FF0000"/>
                </a:solidFill>
              </a:rPr>
              <a:t> </a:t>
            </a:r>
            <a:endParaRPr lang="fr-FR" dirty="0"/>
          </a:p>
        </p:txBody>
      </p:sp>
      <p:sp>
        <p:nvSpPr>
          <p:cNvPr id="4" name="Sous-titre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algn="just" rtl="1"/>
            <a:r>
              <a:rPr lang="ar-MA" b="1" dirty="0">
                <a:solidFill>
                  <a:schemeClr val="tx1"/>
                </a:solidFill>
              </a:rPr>
              <a:t>مجموعة من الإجراءات </a:t>
            </a:r>
            <a:r>
              <a:rPr lang="fr-FR" b="1" dirty="0">
                <a:solidFill>
                  <a:schemeClr val="tx1"/>
                </a:solidFill>
              </a:rPr>
              <a:t>Procédés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ar-MA" b="1" dirty="0" err="1">
                <a:solidFill>
                  <a:schemeClr val="tx1"/>
                </a:solidFill>
              </a:rPr>
              <a:t>البيداغوجية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ar-MA" b="1" dirty="0" err="1">
                <a:solidFill>
                  <a:schemeClr val="tx1"/>
                </a:solidFill>
              </a:rPr>
              <a:t>والديداكتيكية</a:t>
            </a:r>
            <a:r>
              <a:rPr lang="ar-MA" b="1" dirty="0">
                <a:solidFill>
                  <a:schemeClr val="tx1"/>
                </a:solidFill>
              </a:rPr>
              <a:t> التي تسمح للمدرس بإنجاز عمله والقيام بدوره </a:t>
            </a:r>
            <a:r>
              <a:rPr lang="ar-MA" b="1" dirty="0" err="1">
                <a:solidFill>
                  <a:schemeClr val="tx1"/>
                </a:solidFill>
              </a:rPr>
              <a:t>كمدرس </a:t>
            </a:r>
            <a:r>
              <a:rPr lang="ar-MA" b="1" dirty="0">
                <a:solidFill>
                  <a:schemeClr val="tx1"/>
                </a:solidFill>
              </a:rPr>
              <a:t>.ويمكن تلخيص أهم الإجراءات </a:t>
            </a:r>
            <a:r>
              <a:rPr lang="ar-MA" b="1" dirty="0" err="1">
                <a:solidFill>
                  <a:schemeClr val="tx1"/>
                </a:solidFill>
              </a:rPr>
              <a:t>في :</a:t>
            </a:r>
            <a:endParaRPr lang="fr-FR" dirty="0">
              <a:solidFill>
                <a:schemeClr val="tx1"/>
              </a:solidFill>
            </a:endParaRPr>
          </a:p>
          <a:p>
            <a:pPr algn="just"/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buFont typeface="Wingdings" pitchFamily="2" charset="2"/>
              <a:buChar char="Ø"/>
            </a:pPr>
            <a:r>
              <a:rPr lang="ar-MA" sz="3200" b="1" u="sng" dirty="0">
                <a:solidFill>
                  <a:srgbClr val="FF0000"/>
                </a:solidFill>
              </a:rPr>
              <a:t>إجراءات </a:t>
            </a:r>
            <a:r>
              <a:rPr lang="ar-MA" sz="3200" b="1" u="sng" dirty="0" err="1">
                <a:solidFill>
                  <a:srgbClr val="FF0000"/>
                </a:solidFill>
              </a:rPr>
              <a:t>التخطيط :</a:t>
            </a:r>
            <a:r>
              <a:rPr lang="fr-FR" sz="3200" b="1" u="sng" dirty="0">
                <a:solidFill>
                  <a:srgbClr val="FF0000"/>
                </a:solidFill>
              </a:rPr>
              <a:t>Planification </a:t>
            </a:r>
            <a:endParaRPr lang="fr-FR" sz="3200" u="sng" dirty="0">
              <a:solidFill>
                <a:srgbClr val="FF0000"/>
              </a:solidFill>
            </a:endParaRPr>
          </a:p>
        </p:txBody>
      </p:sp>
      <p:sp>
        <p:nvSpPr>
          <p:cNvPr id="5" name="Sous-titr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 rtl="1"/>
            <a:r>
              <a:rPr lang="ar-MA" b="1" dirty="0">
                <a:solidFill>
                  <a:schemeClr val="tx1"/>
                </a:solidFill>
              </a:rPr>
              <a:t>اعتمادا على الإطار المنهجي للبرامج المعمول بها والتوجيهات التربوية الخاصة بمادة </a:t>
            </a:r>
            <a:r>
              <a:rPr lang="ar-MA" b="1" dirty="0" err="1">
                <a:solidFill>
                  <a:schemeClr val="tx1"/>
                </a:solidFill>
              </a:rPr>
              <a:t>التدريس </a:t>
            </a:r>
            <a:r>
              <a:rPr lang="ar-MA" b="1" dirty="0">
                <a:solidFill>
                  <a:schemeClr val="tx1"/>
                </a:solidFill>
              </a:rPr>
              <a:t>، فإن المدرس يركز في إعداده للدرس على </a:t>
            </a:r>
            <a:r>
              <a:rPr lang="ar-MA" b="1" dirty="0">
                <a:solidFill>
                  <a:srgbClr val="00B0F0"/>
                </a:solidFill>
              </a:rPr>
              <a:t>التعلمات والأنشطة </a:t>
            </a:r>
            <a:r>
              <a:rPr lang="ar-MA" b="1" dirty="0" err="1">
                <a:solidFill>
                  <a:srgbClr val="00B0F0"/>
                </a:solidFill>
              </a:rPr>
              <a:t>البيداغوجية</a:t>
            </a:r>
            <a:r>
              <a:rPr lang="ar-MA" b="1" dirty="0">
                <a:solidFill>
                  <a:srgbClr val="00B0F0"/>
                </a:solidFill>
              </a:rPr>
              <a:t> التي </a:t>
            </a:r>
            <a:r>
              <a:rPr lang="ar-MA" b="1" dirty="0" err="1">
                <a:solidFill>
                  <a:srgbClr val="00B0F0"/>
                </a:solidFill>
              </a:rPr>
              <a:t>سينجزها </a:t>
            </a:r>
            <a:r>
              <a:rPr lang="ar-MA" b="1" dirty="0">
                <a:solidFill>
                  <a:schemeClr val="tx1"/>
                </a:solidFill>
              </a:rPr>
              <a:t>، ويعتبر الدرس المزمع إنجازه حلقة ضمن نسق </a:t>
            </a:r>
            <a:r>
              <a:rPr lang="ar-MA" b="1" dirty="0" err="1">
                <a:solidFill>
                  <a:schemeClr val="tx1"/>
                </a:solidFill>
              </a:rPr>
              <a:t>عام </a:t>
            </a:r>
            <a:r>
              <a:rPr lang="ar-MA" b="1" dirty="0">
                <a:solidFill>
                  <a:schemeClr val="tx1"/>
                </a:solidFill>
              </a:rPr>
              <a:t>[ التخطيط </a:t>
            </a:r>
            <a:r>
              <a:rPr lang="ar-MA" b="1" dirty="0" err="1">
                <a:solidFill>
                  <a:schemeClr val="tx1"/>
                </a:solidFill>
              </a:rPr>
              <a:t>السنوي ]..</a:t>
            </a:r>
            <a:endParaRPr lang="fr-FR" dirty="0">
              <a:solidFill>
                <a:schemeClr val="tx1"/>
              </a:solidFill>
            </a:endParaRPr>
          </a:p>
          <a:p>
            <a:pPr algn="just" rtl="1"/>
            <a:r>
              <a:rPr lang="ar-MA" b="1" dirty="0">
                <a:solidFill>
                  <a:schemeClr val="tx1"/>
                </a:solidFill>
              </a:rPr>
              <a:t>ويقوم التخطيط للدرس على مبدأ </a:t>
            </a:r>
            <a:r>
              <a:rPr lang="ar-MA" b="1" dirty="0">
                <a:solidFill>
                  <a:srgbClr val="0070C0"/>
                </a:solidFill>
              </a:rPr>
              <a:t>التدبير الزمني للحصة </a:t>
            </a:r>
            <a:r>
              <a:rPr lang="ar-MA" b="1" dirty="0">
                <a:solidFill>
                  <a:schemeClr val="tx1"/>
                </a:solidFill>
              </a:rPr>
              <a:t>في علاقتها بباقي الحصص المدرجة ضمن نفس الجزء أو </a:t>
            </a:r>
            <a:r>
              <a:rPr lang="ar-MA" b="1" dirty="0" smtClean="0">
                <a:solidFill>
                  <a:schemeClr val="tx1"/>
                </a:solidFill>
              </a:rPr>
              <a:t>المقطع.</a:t>
            </a:r>
            <a:endParaRPr lang="fr-FR" dirty="0">
              <a:solidFill>
                <a:schemeClr val="tx1"/>
              </a:solidFill>
            </a:endParaRPr>
          </a:p>
          <a:p>
            <a:pPr algn="just" rtl="1"/>
            <a:r>
              <a:rPr lang="ar-MA" b="1" dirty="0">
                <a:solidFill>
                  <a:schemeClr val="tx1"/>
                </a:solidFill>
              </a:rPr>
              <a:t>إن التخطيط للحصة الدراسية هو بمثابة </a:t>
            </a:r>
            <a:r>
              <a:rPr lang="ar-MA" b="1" dirty="0">
                <a:solidFill>
                  <a:srgbClr val="0070C0"/>
                </a:solidFill>
              </a:rPr>
              <a:t>إجراء توقعي لأنشطة التعليم </a:t>
            </a:r>
            <a:r>
              <a:rPr lang="ar-MA" b="1" dirty="0" err="1" smtClean="0">
                <a:solidFill>
                  <a:srgbClr val="0070C0"/>
                </a:solidFill>
              </a:rPr>
              <a:t>والتعلم</a:t>
            </a:r>
            <a:r>
              <a:rPr lang="ar-MA" b="1" dirty="0" err="1" smtClean="0">
                <a:solidFill>
                  <a:schemeClr val="tx1"/>
                </a:solidFill>
              </a:rPr>
              <a:t>.</a:t>
            </a:r>
            <a:r>
              <a:rPr lang="ar-MA" b="1" dirty="0" smtClean="0">
                <a:solidFill>
                  <a:schemeClr val="tx1"/>
                </a:solidFill>
              </a:rPr>
              <a:t> </a:t>
            </a:r>
            <a:r>
              <a:rPr lang="ar-MA" b="1" dirty="0">
                <a:solidFill>
                  <a:schemeClr val="tx1"/>
                </a:solidFill>
              </a:rPr>
              <a:t>لذلك فعمل المدرس لا يبدأ بدخوله قاعة </a:t>
            </a:r>
            <a:r>
              <a:rPr lang="ar-MA" b="1" dirty="0" smtClean="0">
                <a:solidFill>
                  <a:schemeClr val="tx1"/>
                </a:solidFill>
              </a:rPr>
              <a:t>الدرس، </a:t>
            </a:r>
            <a:r>
              <a:rPr lang="ar-MA" b="1" dirty="0">
                <a:solidFill>
                  <a:schemeClr val="tx1"/>
                </a:solidFill>
              </a:rPr>
              <a:t>بل تسبقه إجراءات عديدة قام بها من أجل تصور سيناريو واحد على الأقل لإنجاز </a:t>
            </a:r>
            <a:r>
              <a:rPr lang="ar-MA" b="1" dirty="0" err="1">
                <a:solidFill>
                  <a:schemeClr val="tx1"/>
                </a:solidFill>
              </a:rPr>
              <a:t>الدرس .</a:t>
            </a:r>
            <a:r>
              <a:rPr lang="ar-MA" b="1" dirty="0">
                <a:solidFill>
                  <a:schemeClr val="tx1"/>
                </a:solidFill>
              </a:rPr>
              <a:t> ويشمل التخطيط العناصر </a:t>
            </a:r>
            <a:r>
              <a:rPr lang="ar-MA" b="1" dirty="0" err="1">
                <a:solidFill>
                  <a:schemeClr val="tx1"/>
                </a:solidFill>
              </a:rPr>
              <a:t>التالية :</a:t>
            </a:r>
            <a:endParaRPr lang="fr-FR" dirty="0">
              <a:solidFill>
                <a:schemeClr val="tx1"/>
              </a:solidFill>
            </a:endParaRPr>
          </a:p>
          <a:p>
            <a:pPr algn="just"/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346050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764704"/>
            <a:ext cx="8712968" cy="5760640"/>
          </a:xfrm>
        </p:spPr>
        <p:txBody>
          <a:bodyPr>
            <a:normAutofit fontScale="85000" lnSpcReduction="20000"/>
          </a:bodyPr>
          <a:lstStyle/>
          <a:p>
            <a:pPr marL="0" lvl="0" indent="0" algn="justLow" rtl="1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MA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تحديد المضمون </a:t>
            </a:r>
            <a:r>
              <a:rPr kumimoji="0" lang="ar-MA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الدراسي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...ثم مختلف الإنجازات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كالتطبيقات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..ويسهل الأمر إن هو عمد إلى تشخيص معارف ومهارات ومواقف المتعلمين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القبلية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...وذلك قصد توظيف معارفهم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ومكتسباتهم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لبناء معارف ومهارات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جديدة .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كما أن تعرفه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التمثلات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التي يكونونها حول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الموضوع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[ القضية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الفلسطينية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+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االعولمة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+ دوران الأرض+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الزلازل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+الضرائب..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]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 شأنه أن يساعده في اختيار الوضعيات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التعلمية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المناسبة لتصحيح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التمثلات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الخاطئة أو غير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الدقيقة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، وتعويضها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بتمثلات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جديدة تكون علمية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وموضوعية .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lvl="0" indent="0" algn="justLow" rtl="1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0" algn="justLow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MA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اختيار طريقة تنشيط الفصل </a:t>
            </a:r>
            <a:r>
              <a:rPr kumimoji="0" lang="ar-MA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الدراسي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[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إلقاء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+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حوار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+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مناقشة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+ تحليل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وثائق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+ وضعية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مشكلة ..]</a:t>
            </a:r>
            <a:endParaRPr kumimoji="0" lang="ar-M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lvl="0" indent="0" algn="justLow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0" algn="justLow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MA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انتقاء الوسائل والدعامات </a:t>
            </a:r>
            <a:r>
              <a:rPr kumimoji="0" lang="ar-MA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الديداكتيكية</a:t>
            </a:r>
            <a:r>
              <a:rPr kumimoji="0" lang="ar-MA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، بحيث أن تحديد المضمون واختيار أسلوب التنشيط يرتبطان منطقيا باختيار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الدعامات ...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lvl="0" indent="0" algn="justLow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0" algn="justLow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MA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تحديد الأنشطة </a:t>
            </a:r>
            <a:r>
              <a:rPr kumimoji="0" lang="ar-MA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البيداغوجية</a:t>
            </a:r>
            <a:r>
              <a:rPr kumimoji="0" lang="ar-MA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، ويقصد بها مجموع الأنشطة التعليمية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التعلمية</a:t>
            </a:r>
            <a:r>
              <a:rPr kumimoji="0" lang="ar-M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التي ترتبط بالأهداف المخصصة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للدرس </a:t>
            </a:r>
            <a:r>
              <a:rPr kumimoji="0" lang="ar-M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ar-M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ar-MA" sz="3200" b="1" u="sng" dirty="0">
                <a:solidFill>
                  <a:srgbClr val="FF0000"/>
                </a:solidFill>
              </a:rPr>
              <a:t>ومن أهم مزايا </a:t>
            </a:r>
            <a:r>
              <a:rPr lang="ar-MA" sz="3200" b="1" u="sng" dirty="0" err="1">
                <a:solidFill>
                  <a:srgbClr val="FF0000"/>
                </a:solidFill>
              </a:rPr>
              <a:t>التخطيط</a:t>
            </a:r>
            <a:r>
              <a:rPr lang="ar-MA" sz="3200" b="1" dirty="0" err="1">
                <a:solidFill>
                  <a:srgbClr val="FF0000"/>
                </a:solidFill>
              </a:rPr>
              <a:t> :</a:t>
            </a:r>
            <a:r>
              <a:rPr lang="fr-FR" sz="3200" dirty="0">
                <a:solidFill>
                  <a:srgbClr val="FF0000"/>
                </a:solidFill>
              </a:rPr>
              <a:t/>
            </a:r>
            <a:br>
              <a:rPr lang="fr-FR" sz="3200" dirty="0">
                <a:solidFill>
                  <a:srgbClr val="FF0000"/>
                </a:solidFill>
              </a:rPr>
            </a:b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5" name="Sous-titre 2"/>
          <p:cNvSpPr>
            <a:spLocks noGrp="1"/>
          </p:cNvSpPr>
          <p:nvPr>
            <p:ph idx="1"/>
          </p:nvPr>
        </p:nvSpPr>
        <p:spPr>
          <a:xfrm>
            <a:off x="457200" y="980728"/>
            <a:ext cx="8363272" cy="5544616"/>
          </a:xfrm>
        </p:spPr>
        <p:txBody>
          <a:bodyPr>
            <a:normAutofit fontScale="92500" lnSpcReduction="10000"/>
          </a:bodyPr>
          <a:lstStyle/>
          <a:p>
            <a:pPr lvl="0" algn="just" rtl="1">
              <a:buFont typeface="Wingdings" pitchFamily="2" charset="2"/>
              <a:buChar char="Ø"/>
            </a:pPr>
            <a:r>
              <a:rPr lang="ar-MA" b="1" dirty="0">
                <a:solidFill>
                  <a:schemeClr val="tx1"/>
                </a:solidFill>
              </a:rPr>
              <a:t>الرفع من درجة التنظيم العقلاني وتجنب الارتجالية والعشوائية في </a:t>
            </a:r>
            <a:r>
              <a:rPr lang="ar-MA" b="1" dirty="0" err="1" smtClean="0">
                <a:solidFill>
                  <a:schemeClr val="tx1"/>
                </a:solidFill>
              </a:rPr>
              <a:t>العمل .</a:t>
            </a:r>
            <a:r>
              <a:rPr lang="ar-MA" b="1" dirty="0" smtClean="0">
                <a:solidFill>
                  <a:schemeClr val="tx1"/>
                </a:solidFill>
              </a:rPr>
              <a:t> </a:t>
            </a:r>
          </a:p>
          <a:p>
            <a:pPr lvl="0" algn="just" rtl="1">
              <a:buFont typeface="Wingdings" pitchFamily="2" charset="2"/>
              <a:buChar char="Ø"/>
            </a:pPr>
            <a:r>
              <a:rPr lang="ar-MA" b="1" dirty="0" smtClean="0">
                <a:solidFill>
                  <a:schemeClr val="tx1"/>
                </a:solidFill>
              </a:rPr>
              <a:t>القدرة </a:t>
            </a:r>
            <a:r>
              <a:rPr lang="ar-MA" b="1" dirty="0">
                <a:solidFill>
                  <a:schemeClr val="tx1"/>
                </a:solidFill>
              </a:rPr>
              <a:t>على ضبط </a:t>
            </a:r>
            <a:r>
              <a:rPr lang="ar-MA" b="1" dirty="0" err="1" smtClean="0">
                <a:solidFill>
                  <a:schemeClr val="tx1"/>
                </a:solidFill>
              </a:rPr>
              <a:t>الوقت ...</a:t>
            </a:r>
            <a:endParaRPr lang="ar-MA" b="1" dirty="0" smtClean="0">
              <a:solidFill>
                <a:schemeClr val="tx1"/>
              </a:solidFill>
            </a:endParaRPr>
          </a:p>
          <a:p>
            <a:pPr lvl="0" algn="just" rtl="1">
              <a:buFont typeface="Wingdings" pitchFamily="2" charset="2"/>
              <a:buChar char="Ø"/>
            </a:pPr>
            <a:r>
              <a:rPr lang="ar-MA" b="1" dirty="0" smtClean="0">
                <a:solidFill>
                  <a:schemeClr val="tx1"/>
                </a:solidFill>
              </a:rPr>
              <a:t>رسم </a:t>
            </a:r>
            <a:r>
              <a:rPr lang="ar-MA" b="1" dirty="0">
                <a:solidFill>
                  <a:schemeClr val="tx1"/>
                </a:solidFill>
              </a:rPr>
              <a:t>خطة عمل تكون بمثابة خارطة طريق لأنشطة المدرس وأنشطة </a:t>
            </a:r>
            <a:r>
              <a:rPr lang="ar-MA" b="1" dirty="0" smtClean="0">
                <a:solidFill>
                  <a:schemeClr val="tx1"/>
                </a:solidFill>
              </a:rPr>
              <a:t>المتعلمين</a:t>
            </a:r>
          </a:p>
          <a:p>
            <a:pPr lvl="0" algn="just" rtl="1">
              <a:buFont typeface="Wingdings" pitchFamily="2" charset="2"/>
              <a:buChar char="Ø"/>
            </a:pPr>
            <a:r>
              <a:rPr lang="ar-MA" b="1" dirty="0" smtClean="0">
                <a:solidFill>
                  <a:schemeClr val="tx1"/>
                </a:solidFill>
              </a:rPr>
              <a:t> </a:t>
            </a:r>
            <a:r>
              <a:rPr lang="ar-MA" b="1" dirty="0">
                <a:solidFill>
                  <a:schemeClr val="tx1"/>
                </a:solidFill>
              </a:rPr>
              <a:t>القدرة على مواجهة الحالات الطارئة</a:t>
            </a:r>
            <a:endParaRPr lang="fr-FR" dirty="0">
              <a:solidFill>
                <a:schemeClr val="tx1"/>
              </a:solidFill>
            </a:endParaRPr>
          </a:p>
          <a:p>
            <a:pPr lvl="0" algn="just" rtl="1">
              <a:buFont typeface="Wingdings" pitchFamily="2" charset="2"/>
              <a:buChar char="Ø"/>
            </a:pPr>
            <a:r>
              <a:rPr lang="ar-MA" b="1" dirty="0">
                <a:solidFill>
                  <a:schemeClr val="tx1"/>
                </a:solidFill>
              </a:rPr>
              <a:t>توفر المدرس على وثيقة مساعدة يرجع إليها عند الحاجة</a:t>
            </a:r>
            <a:endParaRPr lang="fr-FR" dirty="0">
              <a:solidFill>
                <a:schemeClr val="tx1"/>
              </a:solidFill>
            </a:endParaRPr>
          </a:p>
          <a:p>
            <a:pPr lvl="0" algn="just" rtl="1">
              <a:buFont typeface="Wingdings" pitchFamily="2" charset="2"/>
              <a:buChar char="Ø"/>
            </a:pPr>
            <a:r>
              <a:rPr lang="ar-MA" b="1" dirty="0">
                <a:solidFill>
                  <a:schemeClr val="tx1"/>
                </a:solidFill>
              </a:rPr>
              <a:t>وسيلة فعالة لتطوير أداء المدرس</a:t>
            </a:r>
            <a:endParaRPr lang="fr-FR" dirty="0">
              <a:solidFill>
                <a:schemeClr val="tx1"/>
              </a:solidFill>
            </a:endParaRPr>
          </a:p>
          <a:p>
            <a:pPr algn="just" rtl="1"/>
            <a:r>
              <a:rPr lang="ar-MA" b="1" dirty="0">
                <a:solidFill>
                  <a:schemeClr val="tx1"/>
                </a:solidFill>
              </a:rPr>
              <a:t>إن عملية التخطيط تساهم في الرفع من كفاية المدرس على مواجهة الحالات غير </a:t>
            </a:r>
            <a:r>
              <a:rPr lang="ar-MA" b="1" dirty="0" err="1">
                <a:solidFill>
                  <a:schemeClr val="tx1"/>
                </a:solidFill>
              </a:rPr>
              <a:t>المعتادة .</a:t>
            </a:r>
            <a:r>
              <a:rPr lang="ar-MA" b="1" dirty="0">
                <a:solidFill>
                  <a:schemeClr val="tx1"/>
                </a:solidFill>
              </a:rPr>
              <a:t> وهذا ما يجعل من المدرس ذلك الشخص القادر على وضع مسافة معقولة بينه وبين </a:t>
            </a:r>
            <a:r>
              <a:rPr lang="ar-MA" b="1" dirty="0" smtClean="0">
                <a:solidFill>
                  <a:schemeClr val="tx1"/>
                </a:solidFill>
              </a:rPr>
              <a:t>قراراته</a:t>
            </a:r>
            <a:r>
              <a:rPr lang="ar-MA" b="1" dirty="0" smtClean="0">
                <a:solidFill>
                  <a:schemeClr val="tx1"/>
                </a:solidFill>
              </a:rPr>
              <a:t>.</a:t>
            </a:r>
            <a:endParaRPr lang="fr-FR" dirty="0">
              <a:solidFill>
                <a:schemeClr val="tx1"/>
              </a:solidFill>
            </a:endParaRPr>
          </a:p>
          <a:p>
            <a:pPr algn="just"/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91264" cy="720080"/>
          </a:xfrm>
        </p:spPr>
        <p:txBody>
          <a:bodyPr>
            <a:normAutofit fontScale="90000"/>
          </a:bodyPr>
          <a:lstStyle/>
          <a:p>
            <a:pPr lvl="0"/>
            <a:r>
              <a:rPr lang="ar-MA" b="1" u="sng" dirty="0" smtClean="0">
                <a:solidFill>
                  <a:srgbClr val="FF0000"/>
                </a:solidFill>
              </a:rPr>
              <a:t>المهارات المتعلقة بالتخطيط للدرس</a:t>
            </a:r>
            <a:r>
              <a:rPr lang="fr-FR" dirty="0" smtClean="0">
                <a:solidFill>
                  <a:srgbClr val="FF0000"/>
                </a:solidFill>
              </a:rPr>
              <a:t/>
            </a:r>
            <a:br>
              <a:rPr lang="fr-FR" dirty="0" smtClean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Sous-titre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lvl="0" algn="r" rtl="1">
              <a:buFont typeface="Wingdings" pitchFamily="2" charset="2"/>
              <a:buChar char="v"/>
            </a:pPr>
            <a:r>
              <a:rPr lang="ar-MA" b="1" dirty="0" smtClean="0">
                <a:solidFill>
                  <a:schemeClr val="tx1"/>
                </a:solidFill>
              </a:rPr>
              <a:t>حسن صياغة الجذاذة </a:t>
            </a:r>
          </a:p>
          <a:p>
            <a:pPr lvl="0" algn="r" rtl="1">
              <a:buFont typeface="Wingdings" pitchFamily="2" charset="2"/>
              <a:buChar char="v"/>
            </a:pPr>
            <a:r>
              <a:rPr lang="ar-MA" b="1" dirty="0" smtClean="0">
                <a:solidFill>
                  <a:schemeClr val="tx1"/>
                </a:solidFill>
              </a:rPr>
              <a:t>صياغة </a:t>
            </a:r>
            <a:r>
              <a:rPr lang="ar-MA" b="1" dirty="0" err="1" smtClean="0">
                <a:solidFill>
                  <a:schemeClr val="tx1"/>
                </a:solidFill>
              </a:rPr>
              <a:t>كفايات</a:t>
            </a:r>
            <a:r>
              <a:rPr lang="ar-MA" b="1" dirty="0" smtClean="0">
                <a:solidFill>
                  <a:schemeClr val="tx1"/>
                </a:solidFill>
              </a:rPr>
              <a:t> الدرس </a:t>
            </a:r>
          </a:p>
          <a:p>
            <a:pPr lvl="0" algn="r" rtl="1">
              <a:buFont typeface="Wingdings" pitchFamily="2" charset="2"/>
              <a:buChar char="v"/>
            </a:pPr>
            <a:r>
              <a:rPr lang="ar-MA" b="1" dirty="0" smtClean="0">
                <a:solidFill>
                  <a:schemeClr val="tx1"/>
                </a:solidFill>
              </a:rPr>
              <a:t>تنظيم المعارف </a:t>
            </a:r>
            <a:endParaRPr lang="fr-FR" b="1" dirty="0" smtClean="0">
              <a:solidFill>
                <a:schemeClr val="tx1"/>
              </a:solidFill>
            </a:endParaRPr>
          </a:p>
          <a:p>
            <a:pPr lvl="0" algn="r" rtl="1">
              <a:buFont typeface="Wingdings" pitchFamily="2" charset="2"/>
              <a:buChar char="v"/>
            </a:pPr>
            <a:r>
              <a:rPr lang="ar-MA" b="1" dirty="0" smtClean="0">
                <a:solidFill>
                  <a:schemeClr val="tx1"/>
                </a:solidFill>
              </a:rPr>
              <a:t>تحديد الأنشطة والوسائل الملائمة للتنفيذ </a:t>
            </a:r>
          </a:p>
          <a:p>
            <a:pPr lvl="0" algn="r" rtl="1">
              <a:buFont typeface="Wingdings" pitchFamily="2" charset="2"/>
              <a:buChar char="v"/>
            </a:pPr>
            <a:r>
              <a:rPr lang="ar-MA" b="1" dirty="0" smtClean="0">
                <a:solidFill>
                  <a:schemeClr val="tx1"/>
                </a:solidFill>
              </a:rPr>
              <a:t>تحديد التعلمات السابقة وإثارة </a:t>
            </a:r>
            <a:r>
              <a:rPr lang="ar-MA" b="1" dirty="0" err="1" smtClean="0">
                <a:solidFill>
                  <a:schemeClr val="tx1"/>
                </a:solidFill>
              </a:rPr>
              <a:t>التمثلات</a:t>
            </a:r>
            <a:endParaRPr lang="fr-FR" b="1" dirty="0" smtClean="0">
              <a:solidFill>
                <a:schemeClr val="tx1"/>
              </a:solidFill>
            </a:endParaRPr>
          </a:p>
          <a:p>
            <a:pPr algn="r" rtl="1">
              <a:buFont typeface="Wingdings" pitchFamily="2" charset="2"/>
              <a:buChar char="v"/>
            </a:pPr>
            <a:r>
              <a:rPr lang="ar-MA" b="1" dirty="0" smtClean="0">
                <a:solidFill>
                  <a:schemeClr val="tx1"/>
                </a:solidFill>
              </a:rPr>
              <a:t>تحديد أنواع التقويمات الموظفة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ar-MA" sz="3200" b="1" u="sng" dirty="0">
                <a:solidFill>
                  <a:srgbClr val="FF0000"/>
                </a:solidFill>
              </a:rPr>
              <a:t>إجراءات </a:t>
            </a:r>
            <a:r>
              <a:rPr lang="ar-MA" sz="3200" b="1" u="sng" dirty="0" err="1">
                <a:solidFill>
                  <a:srgbClr val="FF0000"/>
                </a:solidFill>
              </a:rPr>
              <a:t>التنفيذ :</a:t>
            </a:r>
            <a:r>
              <a:rPr lang="ar-MA" sz="3200" b="1" u="sng" dirty="0">
                <a:solidFill>
                  <a:srgbClr val="FF0000"/>
                </a:solidFill>
              </a:rPr>
              <a:t> </a:t>
            </a:r>
            <a:endParaRPr lang="fr-FR" sz="3200" u="sng" dirty="0">
              <a:solidFill>
                <a:srgbClr val="FF0000"/>
              </a:solidFill>
            </a:endParaRPr>
          </a:p>
        </p:txBody>
      </p:sp>
      <p:sp>
        <p:nvSpPr>
          <p:cNvPr id="5" name="Sous-titre 2"/>
          <p:cNvSpPr>
            <a:spLocks noGrp="1"/>
          </p:cNvSpPr>
          <p:nvPr>
            <p:ph idx="1"/>
          </p:nvPr>
        </p:nvSpPr>
        <p:spPr>
          <a:xfrm>
            <a:off x="179512" y="692696"/>
            <a:ext cx="8640960" cy="6165304"/>
          </a:xfrm>
        </p:spPr>
        <p:txBody>
          <a:bodyPr>
            <a:noAutofit/>
          </a:bodyPr>
          <a:lstStyle/>
          <a:p>
            <a:pPr lvl="0" algn="r" rtl="1">
              <a:lnSpc>
                <a:spcPct val="150000"/>
              </a:lnSpc>
            </a:pPr>
            <a:r>
              <a:rPr lang="ar-MA" sz="2800" b="1" dirty="0" smtClean="0"/>
              <a:t>تبدأ مرحلة </a:t>
            </a:r>
            <a:r>
              <a:rPr lang="ar-MA" sz="2800" b="1" dirty="0">
                <a:solidFill>
                  <a:schemeClr val="tx1"/>
                </a:solidFill>
              </a:rPr>
              <a:t>التنفيذ </a:t>
            </a:r>
            <a:r>
              <a:rPr lang="ar-MA" sz="2800" b="1" dirty="0" smtClean="0">
                <a:solidFill>
                  <a:schemeClr val="tx1"/>
                </a:solidFill>
              </a:rPr>
              <a:t>بمجرد </a:t>
            </a:r>
            <a:r>
              <a:rPr lang="ar-MA" sz="2800" b="1" dirty="0">
                <a:solidFill>
                  <a:schemeClr val="tx1"/>
                </a:solidFill>
              </a:rPr>
              <a:t>دخول المدرس إلى الفصل وشروعه في إنجاز وتدبير الوضعيات </a:t>
            </a:r>
            <a:r>
              <a:rPr lang="ar-MA" sz="2800" b="1" dirty="0" err="1">
                <a:solidFill>
                  <a:schemeClr val="tx1"/>
                </a:solidFill>
              </a:rPr>
              <a:t>الديداكتيكية</a:t>
            </a:r>
            <a:r>
              <a:rPr lang="ar-MA" sz="2800" b="1" dirty="0">
                <a:solidFill>
                  <a:schemeClr val="tx1"/>
                </a:solidFill>
              </a:rPr>
              <a:t> .وتستند هذه الإجراءات على </a:t>
            </a:r>
            <a:r>
              <a:rPr lang="ar-MA" sz="2800" b="1" dirty="0" err="1">
                <a:solidFill>
                  <a:schemeClr val="tx1"/>
                </a:solidFill>
              </a:rPr>
              <a:t>مبادىء</a:t>
            </a:r>
            <a:r>
              <a:rPr lang="ar-MA" sz="2800" b="1" dirty="0">
                <a:solidFill>
                  <a:schemeClr val="tx1"/>
                </a:solidFill>
              </a:rPr>
              <a:t> ، </a:t>
            </a:r>
            <a:r>
              <a:rPr lang="ar-MA" sz="2800" b="1" dirty="0" err="1">
                <a:solidFill>
                  <a:schemeClr val="tx1"/>
                </a:solidFill>
              </a:rPr>
              <a:t>منها :</a:t>
            </a:r>
            <a:endParaRPr lang="fr-FR" sz="2800" dirty="0">
              <a:solidFill>
                <a:schemeClr val="tx1"/>
              </a:solidFill>
            </a:endParaRPr>
          </a:p>
          <a:p>
            <a:pPr lvl="0" algn="r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MA" sz="2800" b="1" dirty="0">
                <a:solidFill>
                  <a:schemeClr val="tx1"/>
                </a:solidFill>
              </a:rPr>
              <a:t>التحكم في المعارف </a:t>
            </a:r>
            <a:r>
              <a:rPr lang="ar-MA" sz="2800" b="1" dirty="0" err="1">
                <a:solidFill>
                  <a:schemeClr val="tx1"/>
                </a:solidFill>
              </a:rPr>
              <a:t>والمعلومات ..</a:t>
            </a:r>
            <a:endParaRPr lang="fr-FR" sz="2800" dirty="0">
              <a:solidFill>
                <a:schemeClr val="tx1"/>
              </a:solidFill>
            </a:endParaRPr>
          </a:p>
          <a:p>
            <a:pPr lvl="0" algn="r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MA" sz="2800" b="1" dirty="0">
                <a:solidFill>
                  <a:schemeClr val="tx1"/>
                </a:solidFill>
              </a:rPr>
              <a:t>تحديد الشروط التي يتم فيها الإنجاز[ الوسائل والدعامات </a:t>
            </a:r>
            <a:r>
              <a:rPr lang="ar-MA" sz="2800" b="1" dirty="0" err="1">
                <a:solidFill>
                  <a:schemeClr val="tx1"/>
                </a:solidFill>
              </a:rPr>
              <a:t>الديداكتيكية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]</a:t>
            </a:r>
            <a:endParaRPr lang="fr-FR" sz="2800" dirty="0">
              <a:solidFill>
                <a:schemeClr val="tx1"/>
              </a:solidFill>
            </a:endParaRPr>
          </a:p>
          <a:p>
            <a:pPr lvl="0" algn="r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MA" sz="2800" b="1" dirty="0">
                <a:solidFill>
                  <a:schemeClr val="tx1"/>
                </a:solidFill>
              </a:rPr>
              <a:t>تدبير الفروق الفردية بين المتعلمين</a:t>
            </a:r>
            <a:endParaRPr lang="fr-FR" sz="2800" dirty="0">
              <a:solidFill>
                <a:schemeClr val="tx1"/>
              </a:solidFill>
            </a:endParaRPr>
          </a:p>
          <a:p>
            <a:pPr lvl="0" algn="r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MA" sz="2800" b="1" dirty="0">
                <a:solidFill>
                  <a:schemeClr val="tx1"/>
                </a:solidFill>
              </a:rPr>
              <a:t>ملاءمة الطرائق </a:t>
            </a:r>
            <a:r>
              <a:rPr lang="ar-MA" sz="2800" b="1" dirty="0" err="1">
                <a:solidFill>
                  <a:schemeClr val="tx1"/>
                </a:solidFill>
              </a:rPr>
              <a:t>البيداغوجية</a:t>
            </a:r>
            <a:r>
              <a:rPr lang="ar-MA" sz="2800" b="1" dirty="0">
                <a:solidFill>
                  <a:schemeClr val="tx1"/>
                </a:solidFill>
              </a:rPr>
              <a:t> لحاجات </a:t>
            </a:r>
            <a:r>
              <a:rPr lang="ar-MA" sz="2800" b="1" dirty="0" err="1">
                <a:solidFill>
                  <a:schemeClr val="tx1"/>
                </a:solidFill>
              </a:rPr>
              <a:t>المتعلمين </a:t>
            </a:r>
            <a:r>
              <a:rPr lang="ar-MA" sz="2800" b="1" dirty="0">
                <a:solidFill>
                  <a:schemeClr val="tx1"/>
                </a:solidFill>
              </a:rPr>
              <a:t>..وانتقاء المضامين دون الإغراق في التفاصيل والجزئيات الدقيقة فتبعد المتعلم </a:t>
            </a:r>
            <a:r>
              <a:rPr lang="ar-MA" sz="2800" b="1" dirty="0" err="1">
                <a:solidFill>
                  <a:schemeClr val="tx1"/>
                </a:solidFill>
              </a:rPr>
              <a:t>عنها </a:t>
            </a:r>
            <a:r>
              <a:rPr lang="ar-MA" sz="2800" b="1" dirty="0">
                <a:solidFill>
                  <a:schemeClr val="tx1"/>
                </a:solidFill>
              </a:rPr>
              <a:t>، أو عامة مجردة فيستعصي فهمها واستيعابها من لدن </a:t>
            </a:r>
            <a:r>
              <a:rPr lang="ar-MA" sz="2800" b="1" dirty="0" err="1">
                <a:solidFill>
                  <a:schemeClr val="tx1"/>
                </a:solidFill>
              </a:rPr>
              <a:t>المتعلم .</a:t>
            </a:r>
            <a:endParaRPr lang="fr-FR" sz="2800" dirty="0">
              <a:solidFill>
                <a:schemeClr val="tx1"/>
              </a:solidFill>
            </a:endParaRPr>
          </a:p>
          <a:p>
            <a:pPr algn="r"/>
            <a:endParaRPr lang="fr-F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lvl="0" algn="r" rtl="1">
              <a:buFont typeface="Wingdings" pitchFamily="2" charset="2"/>
              <a:buChar char="v"/>
            </a:pPr>
            <a:r>
              <a:rPr lang="ar-MA" b="1" dirty="0" err="1" smtClean="0"/>
              <a:t>الطوارىء</a:t>
            </a:r>
            <a:endParaRPr lang="ar-MA" b="1" dirty="0" smtClean="0"/>
          </a:p>
          <a:p>
            <a:pPr lvl="0" algn="r" rtl="1">
              <a:buFont typeface="Wingdings" pitchFamily="2" charset="2"/>
              <a:buChar char="v"/>
            </a:pPr>
            <a:r>
              <a:rPr lang="ar-MA" b="1" dirty="0" smtClean="0"/>
              <a:t>الاهتمام أيضا بمحيط المدرسة من أحداث </a:t>
            </a:r>
            <a:r>
              <a:rPr lang="ar-MA" b="1" dirty="0" smtClean="0"/>
              <a:t>ووقائع..</a:t>
            </a:r>
            <a:r>
              <a:rPr lang="ar-MA" b="1" dirty="0" smtClean="0"/>
              <a:t>ضرورة اللجوء إلى بدائل لتجاوز الصعوبات </a:t>
            </a:r>
            <a:r>
              <a:rPr lang="ar-MA" b="1" dirty="0" err="1" smtClean="0"/>
              <a:t>والتعثرات </a:t>
            </a:r>
            <a:r>
              <a:rPr lang="ar-MA" b="1" dirty="0" smtClean="0"/>
              <a:t>..</a:t>
            </a:r>
            <a:r>
              <a:rPr lang="ar-MA" sz="1200" b="1" dirty="0" smtClean="0"/>
              <a:t>ص 15</a:t>
            </a:r>
            <a:endParaRPr lang="fr-FR" sz="1200" dirty="0" smtClean="0"/>
          </a:p>
          <a:p>
            <a:pPr lvl="0" algn="r" rtl="1"/>
            <a:r>
              <a:rPr lang="ar-MA" b="1" dirty="0" smtClean="0"/>
              <a:t>هناك مجموعة من الكفايات المهنية التي يصعب قياسها أو تقويمها لدى </a:t>
            </a:r>
            <a:r>
              <a:rPr lang="ar-MA" b="1" dirty="0" err="1" smtClean="0"/>
              <a:t>المدرس </a:t>
            </a:r>
            <a:r>
              <a:rPr lang="ar-MA" b="1" dirty="0" smtClean="0"/>
              <a:t>، ونذكر بالخصوص قدرته على المرونة </a:t>
            </a:r>
            <a:r>
              <a:rPr lang="fr-FR" b="1" dirty="0" smtClean="0"/>
              <a:t>Flexibilité</a:t>
            </a:r>
            <a:r>
              <a:rPr lang="ar-MA" b="1" dirty="0" smtClean="0"/>
              <a:t> في العمل </a:t>
            </a:r>
            <a:r>
              <a:rPr lang="ar-MA" b="1" dirty="0" err="1" smtClean="0"/>
              <a:t>والملاءمة</a:t>
            </a:r>
            <a:r>
              <a:rPr lang="ar-MA" b="1" dirty="0" smtClean="0"/>
              <a:t>   </a:t>
            </a:r>
            <a:r>
              <a:rPr lang="fr-FR" b="1" dirty="0" smtClean="0"/>
              <a:t>Pertinence </a:t>
            </a:r>
            <a:r>
              <a:rPr lang="ar-MA" b="1" dirty="0" smtClean="0"/>
              <a:t> بين ما خططه لدرسه من </a:t>
            </a:r>
            <a:r>
              <a:rPr lang="ar-MA" b="1" dirty="0" err="1" smtClean="0"/>
              <a:t>جهة </a:t>
            </a:r>
            <a:r>
              <a:rPr lang="ar-MA" b="1" dirty="0" smtClean="0"/>
              <a:t>، وما تفرضه عليه الوضعية </a:t>
            </a:r>
            <a:r>
              <a:rPr lang="ar-MA" b="1" dirty="0" err="1" smtClean="0"/>
              <a:t>الديداكتيكية</a:t>
            </a:r>
            <a:r>
              <a:rPr lang="ar-MA" b="1" dirty="0" smtClean="0"/>
              <a:t> </a:t>
            </a:r>
            <a:r>
              <a:rPr lang="ar-MA" b="1" dirty="0" err="1" smtClean="0"/>
              <a:t>الراهنة .</a:t>
            </a:r>
            <a:r>
              <a:rPr lang="ar-MA" b="1" dirty="0" smtClean="0"/>
              <a:t> [ الاختلاف بين </a:t>
            </a:r>
            <a:r>
              <a:rPr lang="ar-MA" b="1" dirty="0" err="1" smtClean="0"/>
              <a:t>المدرسين ..</a:t>
            </a:r>
            <a:r>
              <a:rPr lang="ar-MA" b="1" dirty="0" smtClean="0"/>
              <a:t>] </a:t>
            </a:r>
            <a:r>
              <a:rPr lang="ar-MA" sz="1200" b="1" dirty="0" smtClean="0"/>
              <a:t>ص 15</a:t>
            </a:r>
            <a:endParaRPr lang="fr-FR" sz="1200" dirty="0" smtClean="0"/>
          </a:p>
          <a:p>
            <a:pPr algn="r" rtl="1"/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lvl="0"/>
            <a:r>
              <a:rPr lang="ar-MA" sz="3200" b="1" u="sng" dirty="0" smtClean="0">
                <a:solidFill>
                  <a:srgbClr val="FF0000"/>
                </a:solidFill>
              </a:rPr>
              <a:t>المهارات المتعلقة </a:t>
            </a:r>
            <a:r>
              <a:rPr lang="ar-MA" sz="3200" b="1" u="sng" dirty="0" err="1" smtClean="0">
                <a:solidFill>
                  <a:srgbClr val="FF0000"/>
                </a:solidFill>
              </a:rPr>
              <a:t>بالتنفيذ :</a:t>
            </a:r>
            <a:r>
              <a:rPr lang="ar-MA" sz="3200" b="1" dirty="0" smtClean="0">
                <a:solidFill>
                  <a:srgbClr val="FF0000"/>
                </a:solidFill>
              </a:rPr>
              <a:t>   </a:t>
            </a:r>
            <a:r>
              <a:rPr lang="ar-MA" sz="3200" dirty="0" smtClean="0">
                <a:solidFill>
                  <a:srgbClr val="FF0000"/>
                </a:solidFill>
              </a:rPr>
              <a:t>  </a:t>
            </a:r>
            <a:r>
              <a:rPr lang="fr-FR" sz="3200" dirty="0" smtClean="0">
                <a:solidFill>
                  <a:srgbClr val="FF0000"/>
                </a:solidFill>
              </a:rPr>
              <a:t/>
            </a:r>
            <a:br>
              <a:rPr lang="fr-FR" sz="3200" dirty="0" smtClean="0">
                <a:solidFill>
                  <a:srgbClr val="FF0000"/>
                </a:solidFill>
              </a:rPr>
            </a:b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5" name="Sous-titre 2"/>
          <p:cNvSpPr>
            <a:spLocks noGrp="1"/>
          </p:cNvSpPr>
          <p:nvPr>
            <p:ph idx="1"/>
          </p:nvPr>
        </p:nvSpPr>
        <p:spPr>
          <a:xfrm>
            <a:off x="395536" y="692697"/>
            <a:ext cx="8424936" cy="554461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r" rtl="1">
              <a:lnSpc>
                <a:spcPct val="150000"/>
              </a:lnSpc>
            </a:pPr>
            <a:r>
              <a:rPr lang="ar-MA" sz="2800" b="1" dirty="0" smtClean="0">
                <a:solidFill>
                  <a:schemeClr val="tx1"/>
                </a:solidFill>
              </a:rPr>
              <a:t>+ إثارة الدافعية والتحفيز لدى التلميذ </a:t>
            </a:r>
          </a:p>
          <a:p>
            <a:pPr lvl="0" algn="r" rtl="1">
              <a:lnSpc>
                <a:spcPct val="150000"/>
              </a:lnSpc>
            </a:pPr>
            <a:r>
              <a:rPr lang="ar-MA" sz="2800" b="1" dirty="0" smtClean="0">
                <a:solidFill>
                  <a:schemeClr val="tx1"/>
                </a:solidFill>
              </a:rPr>
              <a:t>+ إثارة التعلمات السابقة وربطها بالحالية</a:t>
            </a:r>
            <a:endParaRPr lang="fr-FR" sz="2800" b="1" dirty="0" smtClean="0">
              <a:solidFill>
                <a:schemeClr val="tx1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MA" sz="2800" b="1" dirty="0" smtClean="0">
                <a:solidFill>
                  <a:schemeClr val="tx1"/>
                </a:solidFill>
              </a:rPr>
              <a:t>+الربط والتسلسل بين أجزاء الدرس</a:t>
            </a:r>
          </a:p>
          <a:p>
            <a:pPr lvl="0" algn="r" rtl="1">
              <a:lnSpc>
                <a:spcPct val="150000"/>
              </a:lnSpc>
            </a:pPr>
            <a:r>
              <a:rPr lang="ar-MA" sz="2800" b="1" dirty="0" smtClean="0">
                <a:solidFill>
                  <a:schemeClr val="tx1"/>
                </a:solidFill>
              </a:rPr>
              <a:t>+ الإفهام وتبسيط المعارف ومراعاة الفروق الفردية</a:t>
            </a:r>
            <a:endParaRPr lang="fr-FR" sz="2800" b="1" dirty="0" smtClean="0">
              <a:solidFill>
                <a:schemeClr val="tx1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MA" sz="2800" b="1" dirty="0" smtClean="0">
                <a:solidFill>
                  <a:schemeClr val="tx1"/>
                </a:solidFill>
              </a:rPr>
              <a:t>+ حسن الاستشهاد واستحضار </a:t>
            </a:r>
            <a:r>
              <a:rPr lang="ar-MA" sz="2800" b="1" dirty="0" smtClean="0">
                <a:solidFill>
                  <a:schemeClr val="tx1"/>
                </a:solidFill>
              </a:rPr>
              <a:t>النصوص وتحليلها</a:t>
            </a:r>
            <a:endParaRPr lang="fr-FR" sz="2800" b="1" dirty="0" smtClean="0">
              <a:solidFill>
                <a:schemeClr val="tx1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MA" sz="2800" b="1" dirty="0" smtClean="0">
                <a:solidFill>
                  <a:schemeClr val="tx1"/>
                </a:solidFill>
              </a:rPr>
              <a:t>+ </a:t>
            </a:r>
            <a:r>
              <a:rPr lang="ar-MA" sz="2800" b="1" dirty="0" smtClean="0">
                <a:solidFill>
                  <a:schemeClr val="tx1"/>
                </a:solidFill>
              </a:rPr>
              <a:t>توظيف الوسائل التعليمية </a:t>
            </a:r>
            <a:r>
              <a:rPr lang="ar-MA" sz="2800" b="1" dirty="0" err="1" smtClean="0">
                <a:solidFill>
                  <a:schemeClr val="tx1"/>
                </a:solidFill>
              </a:rPr>
              <a:t>الداعمة </a:t>
            </a:r>
            <a:r>
              <a:rPr lang="ar-MA" sz="2800" b="1" dirty="0" smtClean="0">
                <a:solidFill>
                  <a:schemeClr val="tx1"/>
                </a:solidFill>
              </a:rPr>
              <a:t>+ اختيار الأنشطة </a:t>
            </a:r>
            <a:r>
              <a:rPr lang="ar-MA" sz="2800" b="1" dirty="0" smtClean="0">
                <a:solidFill>
                  <a:schemeClr val="tx1"/>
                </a:solidFill>
              </a:rPr>
              <a:t>الملائمة</a:t>
            </a:r>
          </a:p>
          <a:p>
            <a:pPr lvl="0" algn="r" rtl="1"/>
            <a:r>
              <a:rPr lang="ar-MA" sz="2800" b="1" dirty="0" smtClean="0"/>
              <a:t>توظيف </a:t>
            </a:r>
            <a:r>
              <a:rPr lang="ar-MA" sz="2800" b="1" dirty="0" err="1" smtClean="0"/>
              <a:t>اللغة </a:t>
            </a:r>
            <a:r>
              <a:rPr lang="ar-MA" sz="2800" b="1" dirty="0" smtClean="0"/>
              <a:t>: </a:t>
            </a:r>
            <a:r>
              <a:rPr lang="ar-MA" sz="2800" b="1" dirty="0" err="1" smtClean="0"/>
              <a:t>وضوح </a:t>
            </a:r>
            <a:r>
              <a:rPr lang="ar-MA" sz="2800" b="1" dirty="0" smtClean="0"/>
              <a:t>، </a:t>
            </a:r>
            <a:r>
              <a:rPr lang="ar-MA" sz="2800" b="1" dirty="0" err="1" smtClean="0"/>
              <a:t>بساطة </a:t>
            </a:r>
            <a:r>
              <a:rPr lang="ar-MA" sz="2800" b="1" dirty="0" smtClean="0"/>
              <a:t>، سلامة من الأخطاء</a:t>
            </a:r>
            <a:endParaRPr lang="fr-FR" sz="2800" b="1" dirty="0" smtClean="0"/>
          </a:p>
          <a:p>
            <a:pPr lvl="0" algn="r" rtl="1"/>
            <a:r>
              <a:rPr lang="ar-MA" sz="2800" b="1" dirty="0" smtClean="0"/>
              <a:t>+ إدارة الصف وإشراك التلاميذ في بناء الدرس </a:t>
            </a:r>
          </a:p>
          <a:p>
            <a:pPr lvl="0" algn="r" rtl="1">
              <a:lnSpc>
                <a:spcPct val="150000"/>
              </a:lnSpc>
            </a:pPr>
            <a:r>
              <a:rPr lang="ar-MA" sz="2800" b="1" dirty="0" smtClean="0">
                <a:solidFill>
                  <a:schemeClr val="tx1"/>
                </a:solidFill>
              </a:rPr>
              <a:t> </a:t>
            </a:r>
            <a:endParaRPr lang="fr-FR" sz="2800" b="1" dirty="0" smtClean="0">
              <a:solidFill>
                <a:schemeClr val="tx1"/>
              </a:solidFill>
            </a:endParaRPr>
          </a:p>
          <a:p>
            <a:pPr algn="r" rtl="1">
              <a:buNone/>
            </a:pPr>
            <a:endParaRPr lang="fr-FR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579350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r" rtl="1"/>
            <a:r>
              <a:rPr lang="ar-MA" b="1" dirty="0" smtClean="0"/>
              <a:t>+ </a:t>
            </a:r>
            <a:r>
              <a:rPr lang="ar-MA" b="1" dirty="0" err="1" smtClean="0"/>
              <a:t>التموقع</a:t>
            </a:r>
            <a:r>
              <a:rPr lang="ar-MA" b="1" dirty="0" smtClean="0"/>
              <a:t> الجيد داخل </a:t>
            </a:r>
            <a:r>
              <a:rPr lang="ar-MA" b="1" dirty="0" err="1" smtClean="0"/>
              <a:t>الفصل .</a:t>
            </a:r>
            <a:r>
              <a:rPr lang="ar-MA" b="1" dirty="0" smtClean="0"/>
              <a:t> </a:t>
            </a:r>
            <a:r>
              <a:rPr lang="ar-MA" sz="1400" b="1" dirty="0" smtClean="0"/>
              <a:t>ص 148</a:t>
            </a:r>
            <a:endParaRPr lang="fr-FR" sz="1400" b="1" dirty="0" smtClean="0"/>
          </a:p>
          <a:p>
            <a:pPr lvl="0" algn="r" rtl="1"/>
            <a:r>
              <a:rPr lang="ar-MA" b="1" dirty="0" smtClean="0"/>
              <a:t>+ ربط المادة المدرسة بالواقع </a:t>
            </a:r>
            <a:r>
              <a:rPr lang="ar-MA" b="1" dirty="0" err="1" smtClean="0"/>
              <a:t>المعيش</a:t>
            </a:r>
            <a:r>
              <a:rPr lang="ar-MA" b="1" dirty="0" smtClean="0"/>
              <a:t> </a:t>
            </a:r>
          </a:p>
          <a:p>
            <a:pPr lvl="0" algn="r" rtl="1"/>
            <a:r>
              <a:rPr lang="ar-MA" b="1" dirty="0" smtClean="0"/>
              <a:t>+ ارتباط مراحل التنفيذ بمراحل التخطيط</a:t>
            </a:r>
            <a:endParaRPr lang="fr-FR" b="1" dirty="0" smtClean="0"/>
          </a:p>
          <a:p>
            <a:pPr lvl="0" algn="r" rtl="1"/>
            <a:r>
              <a:rPr lang="ar-MA" b="1" dirty="0" smtClean="0"/>
              <a:t>+ الارتباط </a:t>
            </a:r>
            <a:r>
              <a:rPr lang="ar-MA" b="1" dirty="0" err="1" smtClean="0"/>
              <a:t>بالكفايات</a:t>
            </a:r>
            <a:r>
              <a:rPr lang="ar-MA" b="1" dirty="0" smtClean="0"/>
              <a:t> </a:t>
            </a:r>
            <a:r>
              <a:rPr lang="ar-MA" b="1" dirty="0" err="1" smtClean="0"/>
              <a:t>المسطرة </a:t>
            </a:r>
            <a:r>
              <a:rPr lang="ar-MA" b="1" dirty="0" smtClean="0"/>
              <a:t>: </a:t>
            </a:r>
            <a:r>
              <a:rPr lang="ar-MA" b="1" dirty="0" err="1" smtClean="0"/>
              <a:t>معارف </a:t>
            </a:r>
            <a:r>
              <a:rPr lang="ar-MA" b="1" dirty="0" smtClean="0"/>
              <a:t>، </a:t>
            </a:r>
            <a:r>
              <a:rPr lang="ar-MA" b="1" dirty="0" err="1" smtClean="0"/>
              <a:t>قيم </a:t>
            </a:r>
            <a:r>
              <a:rPr lang="ar-MA" b="1" dirty="0" smtClean="0"/>
              <a:t>، مهارات</a:t>
            </a:r>
            <a:endParaRPr lang="fr-FR" b="1" dirty="0" smtClean="0"/>
          </a:p>
          <a:p>
            <a:pPr lvl="0" algn="r" rtl="1"/>
            <a:r>
              <a:rPr lang="ar-MA" b="1" dirty="0" smtClean="0"/>
              <a:t>+ الالتزام بالوقت المحدد مع إعطاء كل عنصر الوقت الملائم</a:t>
            </a:r>
            <a:endParaRPr lang="fr-FR" b="1" dirty="0" smtClean="0"/>
          </a:p>
          <a:p>
            <a:pPr lvl="0" algn="r" rtl="1"/>
            <a:r>
              <a:rPr lang="ar-MA" b="1" dirty="0" smtClean="0"/>
              <a:t>+ توظيف السبورة والكتاب المدرسي </a:t>
            </a:r>
          </a:p>
          <a:p>
            <a:pPr lvl="0" algn="r" rtl="1"/>
            <a:r>
              <a:rPr lang="ar-MA" b="1" dirty="0" smtClean="0"/>
              <a:t>+ حسن التخلص من الأسئلة الحرجة</a:t>
            </a:r>
            <a:endParaRPr lang="fr-FR" b="1" dirty="0" smtClean="0"/>
          </a:p>
          <a:p>
            <a:pPr algn="r" rtl="1"/>
            <a:r>
              <a:rPr lang="ar-MA" b="1" dirty="0" smtClean="0"/>
              <a:t>+ </a:t>
            </a:r>
            <a:r>
              <a:rPr lang="ar-MA" b="1" dirty="0" smtClean="0"/>
              <a:t>تنويع طرق التدريس</a:t>
            </a:r>
          </a:p>
          <a:p>
            <a:pPr algn="r" rtl="1"/>
            <a:r>
              <a:rPr lang="ar-MA" b="1" dirty="0" smtClean="0"/>
              <a:t>+ </a:t>
            </a:r>
            <a:r>
              <a:rPr lang="ar-MA" b="1" dirty="0" smtClean="0"/>
              <a:t>التعامل مع المستجدات داخل الفصل </a:t>
            </a:r>
            <a:r>
              <a:rPr lang="ar-MA" sz="1400" b="1" dirty="0" smtClean="0"/>
              <a:t>ص 149</a:t>
            </a:r>
            <a:endParaRPr lang="fr-FR" sz="1400" b="1" dirty="0" smtClean="0"/>
          </a:p>
          <a:p>
            <a:pPr algn="r" rtl="1"/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3200" b="1" u="sng" dirty="0" smtClean="0">
                <a:solidFill>
                  <a:srgbClr val="FF0000"/>
                </a:solidFill>
              </a:rPr>
              <a:t>المهارات المتعلقة بالتقويم والدعم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5" name="Sous-titre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just" rtl="1">
              <a:buFont typeface="Wingdings" pitchFamily="2" charset="2"/>
              <a:buChar char="v"/>
            </a:pPr>
            <a:r>
              <a:rPr lang="ar-MA" b="1" dirty="0" smtClean="0">
                <a:solidFill>
                  <a:schemeClr val="tx1"/>
                </a:solidFill>
              </a:rPr>
              <a:t>توظيف التقويم التشخيصي في تحديد منطلقات التعلم</a:t>
            </a:r>
            <a:endParaRPr lang="fr-FR" b="1" dirty="0" smtClean="0">
              <a:solidFill>
                <a:schemeClr val="tx1"/>
              </a:solidFill>
            </a:endParaRPr>
          </a:p>
          <a:p>
            <a:pPr lvl="0" algn="just" rtl="1">
              <a:buFont typeface="Wingdings" pitchFamily="2" charset="2"/>
              <a:buChar char="v"/>
            </a:pPr>
            <a:r>
              <a:rPr lang="ar-MA" b="1" dirty="0" smtClean="0">
                <a:solidFill>
                  <a:schemeClr val="tx1"/>
                </a:solidFill>
              </a:rPr>
              <a:t>توظيف التقويم المرحلي والإجمالي في قياس تحقق الكفايات</a:t>
            </a:r>
            <a:endParaRPr lang="fr-FR" b="1" dirty="0" smtClean="0">
              <a:solidFill>
                <a:schemeClr val="tx1"/>
              </a:solidFill>
            </a:endParaRPr>
          </a:p>
          <a:p>
            <a:pPr lvl="0" algn="just" rtl="1">
              <a:buFont typeface="Wingdings" pitchFamily="2" charset="2"/>
              <a:buChar char="v"/>
            </a:pPr>
            <a:r>
              <a:rPr lang="ar-MA" b="1" dirty="0" smtClean="0">
                <a:solidFill>
                  <a:schemeClr val="tx1"/>
                </a:solidFill>
              </a:rPr>
              <a:t>صياغة </a:t>
            </a:r>
            <a:r>
              <a:rPr lang="ar-MA" b="1" dirty="0" err="1" smtClean="0">
                <a:solidFill>
                  <a:schemeClr val="tx1"/>
                </a:solidFill>
              </a:rPr>
              <a:t>الأسئلة </a:t>
            </a:r>
            <a:r>
              <a:rPr lang="ar-MA" b="1" dirty="0" smtClean="0">
                <a:solidFill>
                  <a:schemeClr val="tx1"/>
                </a:solidFill>
              </a:rPr>
              <a:t>: </a:t>
            </a:r>
            <a:r>
              <a:rPr lang="ar-MA" b="1" dirty="0" err="1" smtClean="0">
                <a:solidFill>
                  <a:schemeClr val="tx1"/>
                </a:solidFill>
              </a:rPr>
              <a:t>الوضوح </a:t>
            </a:r>
            <a:r>
              <a:rPr lang="ar-MA" b="1" dirty="0" smtClean="0">
                <a:solidFill>
                  <a:schemeClr val="tx1"/>
                </a:solidFill>
              </a:rPr>
              <a:t>، </a:t>
            </a:r>
            <a:r>
              <a:rPr lang="ar-MA" b="1" dirty="0" err="1" smtClean="0">
                <a:solidFill>
                  <a:schemeClr val="tx1"/>
                </a:solidFill>
              </a:rPr>
              <a:t>الدقة </a:t>
            </a:r>
            <a:r>
              <a:rPr lang="ar-MA" b="1" dirty="0" smtClean="0">
                <a:solidFill>
                  <a:schemeClr val="tx1"/>
                </a:solidFill>
              </a:rPr>
              <a:t>، </a:t>
            </a:r>
            <a:r>
              <a:rPr lang="ar-MA" b="1" dirty="0" err="1" smtClean="0">
                <a:solidFill>
                  <a:schemeClr val="tx1"/>
                </a:solidFill>
              </a:rPr>
              <a:t>السهولة </a:t>
            </a:r>
            <a:r>
              <a:rPr lang="ar-MA" b="1" dirty="0" smtClean="0">
                <a:solidFill>
                  <a:schemeClr val="tx1"/>
                </a:solidFill>
              </a:rPr>
              <a:t>، التنويع</a:t>
            </a:r>
            <a:endParaRPr lang="fr-FR" b="1" dirty="0" smtClean="0">
              <a:solidFill>
                <a:schemeClr val="tx1"/>
              </a:solidFill>
            </a:endParaRPr>
          </a:p>
          <a:p>
            <a:pPr lvl="0" algn="just" rtl="1">
              <a:buFont typeface="Wingdings" pitchFamily="2" charset="2"/>
              <a:buChar char="v"/>
            </a:pPr>
            <a:r>
              <a:rPr lang="ar-MA" b="1" dirty="0" smtClean="0">
                <a:solidFill>
                  <a:schemeClr val="tx1"/>
                </a:solidFill>
              </a:rPr>
              <a:t>تصحيح الأخطاء المرتكبة من لدن التلاميذ</a:t>
            </a:r>
          </a:p>
          <a:p>
            <a:pPr lvl="0" algn="just" rtl="1">
              <a:buFont typeface="Wingdings" pitchFamily="2" charset="2"/>
              <a:buChar char="v"/>
            </a:pPr>
            <a:r>
              <a:rPr lang="ar-MA" b="1" dirty="0" smtClean="0">
                <a:solidFill>
                  <a:schemeClr val="tx1"/>
                </a:solidFill>
              </a:rPr>
              <a:t>تقديم الدعم الملائم</a:t>
            </a:r>
            <a:endParaRPr lang="fr-FR" b="1" dirty="0" smtClean="0">
              <a:solidFill>
                <a:schemeClr val="tx1"/>
              </a:solidFill>
            </a:endParaRPr>
          </a:p>
          <a:p>
            <a:pPr algn="just"/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867</Words>
  <Application>Microsoft Office PowerPoint</Application>
  <PresentationFormat>Affichage à l'écran (4:3)</PresentationFormat>
  <Paragraphs>80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مرجعيات الأستاذ</vt:lpstr>
      <vt:lpstr>من خلال بعض فصول الميثاق- 17- يمكن أن نقف على أهم المواصفات التي ينبغي أن يتصف بها الأستاذ:</vt:lpstr>
      <vt:lpstr>     إن دور الأستاذ في أي منظومة تعليمية تعلمية ينصب على 3 جوانب ... الجانب المعرفي والسلوكي  الجانب المهاري الجانب الاجتماعي التربوي ينبغي مراعاة التوازن.. ويجب على الأستاذ أن يتصف ب :     </vt:lpstr>
      <vt:lpstr>القدرة التنظيمية </vt:lpstr>
      <vt:lpstr>2( القدرة التدبيرية </vt:lpstr>
      <vt:lpstr>إجراءات التخطيط :Planification </vt:lpstr>
      <vt:lpstr>Diapositive 7</vt:lpstr>
      <vt:lpstr>ومن أهم مزايا التخطيط : </vt:lpstr>
      <vt:lpstr>المهارات المتعلقة بالتخطيط للدرس </vt:lpstr>
      <vt:lpstr>إجراءات التنفيذ : </vt:lpstr>
      <vt:lpstr>Diapositive 11</vt:lpstr>
      <vt:lpstr>المهارات المتعلقة بالتنفيذ :      </vt:lpstr>
      <vt:lpstr>Diapositive 13</vt:lpstr>
      <vt:lpstr>المهارات المتعلقة بالتقويم والدعم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admin</dc:creator>
  <cp:lastModifiedBy>admin</cp:lastModifiedBy>
  <cp:revision>19</cp:revision>
  <dcterms:created xsi:type="dcterms:W3CDTF">2014-05-13T18:27:15Z</dcterms:created>
  <dcterms:modified xsi:type="dcterms:W3CDTF">2014-05-14T23:06:51Z</dcterms:modified>
</cp:coreProperties>
</file>